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4"/>
    <p:sldMasterId id="2147483960" r:id="rId5"/>
  </p:sldMasterIdLst>
  <p:notesMasterIdLst>
    <p:notesMasterId r:id="rId26"/>
  </p:notesMasterIdLst>
  <p:sldIdLst>
    <p:sldId id="256" r:id="rId6"/>
    <p:sldId id="358" r:id="rId7"/>
    <p:sldId id="364" r:id="rId8"/>
    <p:sldId id="365" r:id="rId9"/>
    <p:sldId id="362" r:id="rId10"/>
    <p:sldId id="363" r:id="rId11"/>
    <p:sldId id="357" r:id="rId12"/>
    <p:sldId id="366" r:id="rId13"/>
    <p:sldId id="367" r:id="rId14"/>
    <p:sldId id="368" r:id="rId15"/>
    <p:sldId id="369" r:id="rId16"/>
    <p:sldId id="370" r:id="rId17"/>
    <p:sldId id="371" r:id="rId18"/>
    <p:sldId id="373" r:id="rId19"/>
    <p:sldId id="372" r:id="rId20"/>
    <p:sldId id="374" r:id="rId21"/>
    <p:sldId id="375" r:id="rId22"/>
    <p:sldId id="376" r:id="rId23"/>
    <p:sldId id="377" r:id="rId24"/>
    <p:sldId id="378" r:id="rId25"/>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98E4"/>
    <a:srgbClr val="786D53"/>
    <a:srgbClr val="B0D831"/>
    <a:srgbClr val="B1DA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2B227F-866C-4E89-A3C1-8762765D73E7}" v="52" dt="2022-09-03T07:04:57.4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73"/>
    <p:restoredTop sz="69849" autoAdjust="0"/>
  </p:normalViewPr>
  <p:slideViewPr>
    <p:cSldViewPr snapToGrid="0" snapToObjects="1">
      <p:cViewPr varScale="1">
        <p:scale>
          <a:sx n="69" d="100"/>
          <a:sy n="69" d="100"/>
        </p:scale>
        <p:origin x="708" y="72"/>
      </p:cViewPr>
      <p:guideLst>
        <p:guide orient="horz" pos="2160"/>
        <p:guide pos="3840"/>
      </p:guideLst>
    </p:cSldViewPr>
  </p:slideViewPr>
  <p:notesTextViewPr>
    <p:cViewPr>
      <p:scale>
        <a:sx n="100" d="100"/>
        <a:sy n="100" d="100"/>
      </p:scale>
      <p:origin x="0" y="-636"/>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976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027" y="0"/>
            <a:ext cx="2972421" cy="497625"/>
          </a:xfrm>
          <a:prstGeom prst="rect">
            <a:avLst/>
          </a:prstGeom>
        </p:spPr>
        <p:txBody>
          <a:bodyPr vert="horz" lIns="91440" tIns="45720" rIns="91440" bIns="45720" rtlCol="0"/>
          <a:lstStyle>
            <a:lvl1pPr algn="r">
              <a:defRPr sz="1200"/>
            </a:lvl1pPr>
          </a:lstStyle>
          <a:p>
            <a:fld id="{7BF93DC6-76D2-CD42-AEC3-4D2073F02E34}" type="datetimeFigureOut">
              <a:rPr lang="en-US" smtClean="0"/>
              <a:t>9/2/2022</a:t>
            </a:fld>
            <a:endParaRPr lang="en-US"/>
          </a:p>
        </p:txBody>
      </p:sp>
      <p:sp>
        <p:nvSpPr>
          <p:cNvPr id="4" name="Slide Image Placeholder 3"/>
          <p:cNvSpPr>
            <a:spLocks noGrp="1" noRot="1" noChangeAspect="1"/>
          </p:cNvSpPr>
          <p:nvPr>
            <p:ph type="sldImg" idx="2"/>
          </p:nvPr>
        </p:nvSpPr>
        <p:spPr>
          <a:xfrm>
            <a:off x="114300" y="746125"/>
            <a:ext cx="6629400" cy="37290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421" y="4724882"/>
            <a:ext cx="5485158" cy="447522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1" y="9446365"/>
            <a:ext cx="2972421" cy="4976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027" y="9446365"/>
            <a:ext cx="2972421" cy="497625"/>
          </a:xfrm>
          <a:prstGeom prst="rect">
            <a:avLst/>
          </a:prstGeom>
        </p:spPr>
        <p:txBody>
          <a:bodyPr vert="horz" lIns="91440" tIns="45720" rIns="91440" bIns="45720" rtlCol="0" anchor="b"/>
          <a:lstStyle>
            <a:lvl1pPr algn="r">
              <a:defRPr sz="1200"/>
            </a:lvl1pPr>
          </a:lstStyle>
          <a:p>
            <a:fld id="{FB464656-C173-2B4B-B5B1-5C450FBCBF95}" type="slidenum">
              <a:rPr lang="en-US" smtClean="0"/>
              <a:t>‹#›</a:t>
            </a:fld>
            <a:endParaRPr lang="en-US"/>
          </a:p>
        </p:txBody>
      </p:sp>
    </p:spTree>
    <p:extLst>
      <p:ext uri="{BB962C8B-B14F-4D97-AF65-F5344CB8AC3E}">
        <p14:creationId xmlns:p14="http://schemas.microsoft.com/office/powerpoint/2010/main" val="24044669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 y="746125"/>
            <a:ext cx="6629400" cy="37290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64656-C173-2B4B-B5B1-5C450FBCBF95}" type="slidenum">
              <a:rPr lang="en-US" smtClean="0"/>
              <a:t>1</a:t>
            </a:fld>
            <a:endParaRPr lang="en-US"/>
          </a:p>
        </p:txBody>
      </p:sp>
    </p:spTree>
    <p:extLst>
      <p:ext uri="{BB962C8B-B14F-4D97-AF65-F5344CB8AC3E}">
        <p14:creationId xmlns:p14="http://schemas.microsoft.com/office/powerpoint/2010/main" val="641382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10</a:t>
            </a:fld>
            <a:endParaRPr lang="en-US"/>
          </a:p>
        </p:txBody>
      </p:sp>
    </p:spTree>
    <p:extLst>
      <p:ext uri="{BB962C8B-B14F-4D97-AF65-F5344CB8AC3E}">
        <p14:creationId xmlns:p14="http://schemas.microsoft.com/office/powerpoint/2010/main" val="4082195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In 2013 John Hunter produced a report for the Victorian Coastal Council to provide estimates of suitable sea level allowances for locations along the Victorian coast.  This was based on the IPCC 4</a:t>
            </a:r>
            <a:r>
              <a:rPr lang="en-US" sz="1000" baseline="30000" dirty="0"/>
              <a:t>th</a:t>
            </a:r>
            <a:r>
              <a:rPr lang="en-US" sz="1000" dirty="0"/>
              <a:t> Assessment climate scenarios.  These values were slightly lower than the 0.8 applied in the VCS at that time for some locations.  The he repeated the analysis in 2014 when the updated IPCC 5</a:t>
            </a:r>
            <a:r>
              <a:rPr lang="en-US" sz="1000" baseline="30000" dirty="0"/>
              <a:t>th</a:t>
            </a:r>
            <a:r>
              <a:rPr lang="en-US" sz="1000" dirty="0"/>
              <a:t> Assessment RCP scenarios were release.  With the new scenarios the allowance he estimated was close or above 0.8m and although he suggested the 0.8m allowance was still suitable he did note a value of 0.9 was not unreasonable. </a:t>
            </a:r>
          </a:p>
          <a:p>
            <a:endParaRPr lang="en-US" sz="1000" dirty="0"/>
          </a:p>
          <a:p>
            <a:r>
              <a:rPr lang="en-US" sz="1000" dirty="0"/>
              <a:t>Now the IPCC 6</a:t>
            </a:r>
            <a:r>
              <a:rPr lang="en-US" sz="1000" baseline="30000" dirty="0"/>
              <a:t>th</a:t>
            </a:r>
            <a:r>
              <a:rPr lang="en-US" sz="1000" dirty="0"/>
              <a:t> Assessment SSP5-8.5 scenario has been released and I have estimated the revised allowance based on these new estimates of sea level rise.  I have estimated the std deviation of the datasets and using the values for Portland estimated the revised allowance.  This ranges from approx. 1.0 to 1.2 depending on the std deviation of the projections. Higher values are also possible.</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11</a:t>
            </a:fld>
            <a:endParaRPr lang="en-US"/>
          </a:p>
        </p:txBody>
      </p:sp>
    </p:spTree>
    <p:extLst>
      <p:ext uri="{BB962C8B-B14F-4D97-AF65-F5344CB8AC3E}">
        <p14:creationId xmlns:p14="http://schemas.microsoft.com/office/powerpoint/2010/main" val="1867605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AU" sz="1000" dirty="0">
                <a:solidFill>
                  <a:srgbClr val="392D21"/>
                </a:solidFill>
                <a:effectLst/>
                <a:latin typeface="Pero"/>
                <a:ea typeface="MS Mincho" panose="02020609040205080304" pitchFamily="49" charset="-128"/>
                <a:cs typeface="Times New Roman" panose="02020603050405020304" pitchFamily="18" charset="0"/>
              </a:rPr>
              <a:t>The Portland tide gauge is the most relevant tide gauge for monitoring sea levels for coastal communities in the Port Fairy region and is used by the BoM to provide informal and in future more formal flood watch alerts to GHCMA and Moyne Shire Council for Port Fairy and Warrnambool. Data from this tide gauge is also useful used in modelling supporting successive IPCC reports.  Any local sea level projections should be added to the local mean sea level which ‘grounds’ the future sea level to a vertical datum of the locality and makes the changes relevant to the local communities.  As sea level rises, the average measured mean sea level at Portland can be tracked and compared to the projections. In this way, the local change in sea level can be readily monitored and linked to predicted time frames associated with signals, triggers, and thresholds in any adaptation pathway. </a:t>
            </a:r>
            <a:r>
              <a:rPr lang="en-AU" sz="1000" b="1" dirty="0">
                <a:solidFill>
                  <a:srgbClr val="392D21"/>
                </a:solidFill>
                <a:effectLst/>
                <a:latin typeface="Pero"/>
                <a:ea typeface="MS Mincho" panose="02020609040205080304" pitchFamily="49" charset="-128"/>
                <a:cs typeface="Times New Roman" panose="02020603050405020304" pitchFamily="18" charset="0"/>
              </a:rPr>
              <a:t>The data available from the Portland tide gauge clearly shows an upward trend in the rate of sea level rise, with the current rate of rise in the order of 3.4mm per year (average).</a:t>
            </a:r>
            <a:endParaRPr lang="en-AU" sz="1000" dirty="0">
              <a:solidFill>
                <a:srgbClr val="392D21"/>
              </a:solidFill>
              <a:effectLst/>
              <a:latin typeface="Pero"/>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12</a:t>
            </a:fld>
            <a:endParaRPr lang="en-US"/>
          </a:p>
        </p:txBody>
      </p:sp>
    </p:spTree>
    <p:extLst>
      <p:ext uri="{BB962C8B-B14F-4D97-AF65-F5344CB8AC3E}">
        <p14:creationId xmlns:p14="http://schemas.microsoft.com/office/powerpoint/2010/main" val="148227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Where the time to reach the sea level rise threshold is beyond 2150 the predictions have not been provided in the NASA prediction tool. This likely reflects the high level of uncertainty associated with climate modelling beyond this timeframe. Sea level rise of 2.0 m or more is only predicted before 2150 under the SSP5-8.5 at the 95th percentile and SSP5-8.5 low confidence scenarios at the 83rd percentile and above.</a:t>
            </a:r>
          </a:p>
          <a:p>
            <a:endParaRPr lang="en-US" sz="1000" dirty="0"/>
          </a:p>
          <a:p>
            <a:r>
              <a:rPr lang="en-US" sz="1000" dirty="0"/>
              <a:t>A key difference between these scenarios is the significantly reduced timeframes for reaching sea level rise thresholds. For example, attainment of the level of risk posed by 1.2 m increase in mean sea level could be realised 23 years earlier under the SSP5-8.5 low confidence scenario compared to the SSP5-8.5 scenario.  It is also important to note that the projections for the HES (as indicated by the 95th percentile scenario results) follow similar trajectories across all the different scenarios.  For example, 0.8m sea level rise is predicted to occur within a 22 year window from 2080 to 2102 (not including the low confidence scenario), with a similar range for 1.2m sea level rise (2098 to 2118). </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13</a:t>
            </a:fld>
            <a:endParaRPr lang="en-US"/>
          </a:p>
        </p:txBody>
      </p:sp>
    </p:spTree>
    <p:extLst>
      <p:ext uri="{BB962C8B-B14F-4D97-AF65-F5344CB8AC3E}">
        <p14:creationId xmlns:p14="http://schemas.microsoft.com/office/powerpoint/2010/main" val="3077684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A 1.2m increase in sea level can be expected at Portland (and Port Fairy) by around 2098 (previous slide). At this point in time, buildings with floors finished at the 1%AEP flood level that accounts for 1.2 m sea level rise as proposed via Moyne C69 will no longer have </a:t>
            </a:r>
            <a:r>
              <a:rPr lang="en-AU" sz="1000" u="sng" dirty="0">
                <a:effectLst/>
                <a:latin typeface="Cambria" panose="02040503050406030204" pitchFamily="18" charset="0"/>
                <a:ea typeface="MS Mincho" panose="02020609040205080304" pitchFamily="49" charset="-128"/>
                <a:cs typeface="Times New Roman" panose="02020603050405020304" pitchFamily="18" charset="0"/>
              </a:rPr>
              <a:t>any</a:t>
            </a:r>
            <a:r>
              <a:rPr lang="en-AU" sz="1000" dirty="0">
                <a:effectLst/>
                <a:latin typeface="Cambria" panose="02040503050406030204" pitchFamily="18" charset="0"/>
                <a:ea typeface="MS Mincho" panose="02020609040205080304" pitchFamily="49" charset="-128"/>
                <a:cs typeface="Times New Roman" panose="02020603050405020304" pitchFamily="18" charset="0"/>
              </a:rPr>
              <a:t> margin of safety above 1% AEP floods.  To maintain a reasonable safety margin (0.6m -which is the current minimum required at Port Fairy), it would be appropriate to begin adding a freeboard margin to this flood level estimate well prior to actual attainment of this sea level rise impact threshold. This decision point is termed a trigger point within an adaptation pathways approach.</a:t>
            </a:r>
          </a:p>
          <a:p>
            <a:endParaRPr lang="en-AU" sz="10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14</a:t>
            </a:fld>
            <a:endParaRPr lang="en-US"/>
          </a:p>
        </p:txBody>
      </p:sp>
    </p:spTree>
    <p:extLst>
      <p:ext uri="{BB962C8B-B14F-4D97-AF65-F5344CB8AC3E}">
        <p14:creationId xmlns:p14="http://schemas.microsoft.com/office/powerpoint/2010/main" val="2074135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Within the exhibited Port Fairy Floodplain Development Plan is included the recommended minimum flood level (Nominal Flood Protection Level, NFPL) based on the 1% AEP flood level for the 1.2m mean sea level rise scenario with no added freeboard.  A 1.2m increase in sea level can be expected at Portland (and Port Fairy) by around 2098. At this point in time, buildings with floors finished at the 1%AEP flood level that accounts for 1.2 m sea level rise will no longer have any margin of safety above 1% AEP floods.  </a:t>
            </a:r>
            <a:r>
              <a:rPr lang="en-AU" sz="1000" b="1" dirty="0">
                <a:effectLst/>
                <a:latin typeface="Cambria" panose="02040503050406030204" pitchFamily="18" charset="0"/>
                <a:ea typeface="MS Mincho" panose="02020609040205080304" pitchFamily="49" charset="-128"/>
                <a:cs typeface="Times New Roman" panose="02020603050405020304" pitchFamily="18" charset="0"/>
              </a:rPr>
              <a:t>To maintain a reasonable safety margin, it would be appropriate to begin adding a freeboard margin to this flood level estimate well prior to actual attainment of this sea level rise impact threshold (suggested time frame of 2058)</a:t>
            </a:r>
          </a:p>
          <a:p>
            <a:endParaRPr lang="en-AU"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AU" sz="1000" b="1" dirty="0">
                <a:solidFill>
                  <a:srgbClr val="392D21"/>
                </a:solidFill>
                <a:effectLst/>
                <a:latin typeface="Pero"/>
                <a:ea typeface="MS Mincho" panose="02020609040205080304" pitchFamily="49" charset="-128"/>
                <a:cs typeface="Times New Roman" panose="02020603050405020304" pitchFamily="18" charset="0"/>
              </a:rPr>
              <a:t>The projected operable lifespan of the proposed controls is around 36 years. Applying a similar logic to the previous control based on a 1% AEP storm tide with 0.8m sea level rise allowance plus 600mm freeboard the operable lifespan of the control would be around 30 years</a:t>
            </a:r>
            <a:r>
              <a:rPr lang="en-AU" sz="1000" dirty="0">
                <a:solidFill>
                  <a:srgbClr val="392D21"/>
                </a:solidFill>
                <a:effectLst/>
                <a:latin typeface="Pero"/>
                <a:ea typeface="MS Mincho" panose="02020609040205080304" pitchFamily="49" charset="-128"/>
                <a:cs typeface="Times New Roman" panose="02020603050405020304" pitchFamily="18" charset="0"/>
              </a:rPr>
              <a:t>. </a:t>
            </a:r>
          </a:p>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15</a:t>
            </a:fld>
            <a:endParaRPr lang="en-US"/>
          </a:p>
        </p:txBody>
      </p:sp>
    </p:spTree>
    <p:extLst>
      <p:ext uri="{BB962C8B-B14F-4D97-AF65-F5344CB8AC3E}">
        <p14:creationId xmlns:p14="http://schemas.microsoft.com/office/powerpoint/2010/main" val="24662019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NFPL is a designated level for setting the elevation of a floor level for a building so that it is provided a certain level of protection against </a:t>
            </a:r>
            <a:r>
              <a:rPr lang="en-AU" sz="1000" dirty="0" err="1">
                <a:effectLst/>
                <a:latin typeface="Cambria" panose="02040503050406030204" pitchFamily="18" charset="0"/>
                <a:ea typeface="MS Mincho" panose="02020609040205080304" pitchFamily="49" charset="-128"/>
                <a:cs typeface="Times New Roman" panose="02020603050405020304" pitchFamily="18" charset="0"/>
              </a:rPr>
              <a:t>overfloor</a:t>
            </a:r>
            <a:r>
              <a:rPr lang="en-AU" sz="1000" dirty="0">
                <a:effectLst/>
                <a:latin typeface="Cambria" panose="02040503050406030204" pitchFamily="18" charset="0"/>
                <a:ea typeface="MS Mincho" panose="02020609040205080304" pitchFamily="49" charset="-128"/>
                <a:cs typeface="Times New Roman" panose="02020603050405020304" pitchFamily="18" charset="0"/>
              </a:rPr>
              <a:t> flooding. It is based on a designated design flood (typically the 1% AEP) and an additional freeboard amount. </a:t>
            </a:r>
            <a:r>
              <a:rPr lang="en-US" sz="1000" dirty="0">
                <a:effectLst/>
                <a:latin typeface="Cambria" panose="02040503050406030204" pitchFamily="18" charset="0"/>
                <a:ea typeface="MS Mincho" panose="02020609040205080304" pitchFamily="49" charset="-128"/>
                <a:cs typeface="Times New Roman" panose="02020603050405020304" pitchFamily="18" charset="0"/>
              </a:rPr>
              <a:t>Freeboard is a term used in the Building Act (1993). It is a factor of safety above the 1% AEP flood level, typically used in relation to the setting of floor levels to reach the NFPL.  The Freeboard can account for a range of factors including wave action,</a:t>
            </a:r>
          </a:p>
          <a:p>
            <a:r>
              <a:rPr lang="en-US" sz="1000" dirty="0" err="1">
                <a:effectLst/>
                <a:latin typeface="Cambria" panose="02040503050406030204" pitchFamily="18" charset="0"/>
                <a:ea typeface="MS Mincho" panose="02020609040205080304" pitchFamily="49" charset="-128"/>
                <a:cs typeface="Times New Roman" panose="02020603050405020304" pitchFamily="18" charset="0"/>
              </a:rPr>
              <a:t>localised</a:t>
            </a:r>
            <a:r>
              <a:rPr lang="en-US" sz="1000" dirty="0">
                <a:effectLst/>
                <a:latin typeface="Cambria" panose="02040503050406030204" pitchFamily="18" charset="0"/>
                <a:ea typeface="MS Mincho" panose="02020609040205080304" pitchFamily="49" charset="-128"/>
                <a:cs typeface="Times New Roman" panose="02020603050405020304" pitchFamily="18" charset="0"/>
              </a:rPr>
              <a:t> flow effects, uncertainties in the time-period and accuracy of the 1% AEP flood level estimate and climate change.</a:t>
            </a:r>
            <a:endParaRPr lang="en-AU" sz="10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AU" sz="1000" dirty="0">
              <a:effectLst/>
              <a:latin typeface="Cambria" panose="02040503050406030204" pitchFamily="18" charset="0"/>
              <a:ea typeface="MS Mincho" panose="02020609040205080304" pitchFamily="49" charset="-128"/>
              <a:cs typeface="Times New Roman" panose="02020603050405020304" pitchFamily="18" charset="0"/>
            </a:endParaRPr>
          </a:p>
          <a:p>
            <a:r>
              <a:rPr lang="en-AU" sz="1000" dirty="0">
                <a:effectLst/>
                <a:latin typeface="Cambria" panose="02040503050406030204" pitchFamily="18" charset="0"/>
                <a:ea typeface="MS Mincho" panose="02020609040205080304" pitchFamily="49" charset="-128"/>
                <a:cs typeface="Times New Roman" panose="02020603050405020304" pitchFamily="18" charset="0"/>
              </a:rPr>
              <a:t>The proposed approach setting the NFPL by adopting the 1.2m sea level allowance with a 1% AEP storm tide and no freeboard differs from the traditional approach applied in the Glenelg Hopkins Region which has been to apply a minimum freeboard margin to adopted 1% AEP design flood level estimates. The difference is subtle in that a freeboard margin is built into a higher sea level allowance.  Materially, this has limited impact on NFPLs across Port Fairy however it does increase the flood extent captured within the control.  </a:t>
            </a:r>
            <a:r>
              <a:rPr lang="en-AU" sz="1000" b="1" dirty="0">
                <a:effectLst/>
                <a:latin typeface="Cambria" panose="02040503050406030204" pitchFamily="18" charset="0"/>
                <a:ea typeface="MS Mincho" panose="02020609040205080304" pitchFamily="49" charset="-128"/>
                <a:cs typeface="Times New Roman" panose="02020603050405020304" pitchFamily="18" charset="0"/>
              </a:rPr>
              <a:t>This inclusion of additional properties within the overlay provides for consideration of the uncertainty in predicting rates of sea level change and of the compounding risks associated with climate change on both coastal and catchment flooding (IPCC, 2022), follows the precautionary approach to managing the flood risk between the 0.8m and 1.2m SLR thresholds, and is consistent with an adaptation pathways approach to sea level rise flood risk management as conveyed by the Marine and Coastal Strategy</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16</a:t>
            </a:fld>
            <a:endParaRPr lang="en-US"/>
          </a:p>
        </p:txBody>
      </p:sp>
    </p:spTree>
    <p:extLst>
      <p:ext uri="{BB962C8B-B14F-4D97-AF65-F5344CB8AC3E}">
        <p14:creationId xmlns:p14="http://schemas.microsoft.com/office/powerpoint/2010/main" val="4010780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17</a:t>
            </a:fld>
            <a:endParaRPr lang="en-US"/>
          </a:p>
        </p:txBody>
      </p:sp>
    </p:spTree>
    <p:extLst>
      <p:ext uri="{BB962C8B-B14F-4D97-AF65-F5344CB8AC3E}">
        <p14:creationId xmlns:p14="http://schemas.microsoft.com/office/powerpoint/2010/main" val="1698863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The CMAs proposed approach of linking future increases to the NFPL to measured changes in sea level aims to establish a clear framework for decision making that fully accounts for the wide range of plausible impact trajectories in concert with local observation of change.  The Portland tide gauge provides a local reference for measuring actual sea level rise which can be clearly tracked against projected changes.  Tracking annual mean sea level trend data is the main way to evaluate whether actual change is tracking within the projected range or if sea level locally is changing slower or faster than both global rates and the projected local rates.  This aligns with Draft Marine and Coastal Strategy (DELWP, 2021) which sets out to "review the planning benchmarks for rises in sea level based on the latest and best available science (IPCC reports)" and to "establish a process for future reviews of planning benchmarks so that they are aligned with the findings of future IPCC reports and assessments</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18</a:t>
            </a:fld>
            <a:endParaRPr lang="en-US"/>
          </a:p>
        </p:txBody>
      </p:sp>
    </p:spTree>
    <p:extLst>
      <p:ext uri="{BB962C8B-B14F-4D97-AF65-F5344CB8AC3E}">
        <p14:creationId xmlns:p14="http://schemas.microsoft.com/office/powerpoint/2010/main" val="2029377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19</a:t>
            </a:fld>
            <a:endParaRPr lang="en-US"/>
          </a:p>
        </p:txBody>
      </p:sp>
    </p:spTree>
    <p:extLst>
      <p:ext uri="{BB962C8B-B14F-4D97-AF65-F5344CB8AC3E}">
        <p14:creationId xmlns:p14="http://schemas.microsoft.com/office/powerpoint/2010/main" val="2258857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2</a:t>
            </a:fld>
            <a:endParaRPr lang="en-US"/>
          </a:p>
        </p:txBody>
      </p:sp>
    </p:spTree>
    <p:extLst>
      <p:ext uri="{BB962C8B-B14F-4D97-AF65-F5344CB8AC3E}">
        <p14:creationId xmlns:p14="http://schemas.microsoft.com/office/powerpoint/2010/main" val="4069429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FB464656-C173-2B4B-B5B1-5C450FBCBF95}" type="slidenum">
              <a:rPr lang="en-US" smtClean="0"/>
              <a:t>20</a:t>
            </a:fld>
            <a:endParaRPr lang="en-US"/>
          </a:p>
        </p:txBody>
      </p:sp>
    </p:spTree>
    <p:extLst>
      <p:ext uri="{BB962C8B-B14F-4D97-AF65-F5344CB8AC3E}">
        <p14:creationId xmlns:p14="http://schemas.microsoft.com/office/powerpoint/2010/main" val="3123959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FB464656-C173-2B4B-B5B1-5C450FBCBF95}" type="slidenum">
              <a:rPr lang="en-US" smtClean="0"/>
              <a:t>3</a:t>
            </a:fld>
            <a:endParaRPr lang="en-US"/>
          </a:p>
        </p:txBody>
      </p:sp>
    </p:spTree>
    <p:extLst>
      <p:ext uri="{BB962C8B-B14F-4D97-AF65-F5344CB8AC3E}">
        <p14:creationId xmlns:p14="http://schemas.microsoft.com/office/powerpoint/2010/main" val="527127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900" dirty="0">
                <a:effectLst/>
                <a:latin typeface="Cambria" panose="02040503050406030204" pitchFamily="18" charset="0"/>
                <a:ea typeface="MS Mincho" panose="02020609040205080304" pitchFamily="49" charset="-128"/>
                <a:cs typeface="Times New Roman" panose="02020603050405020304" pitchFamily="18" charset="0"/>
              </a:rPr>
              <a:t>To be adaptive to the uncertainty in the future projections of sea level rise requires the timing of any proposed action to be considered. Acting too soon can risk locking into inappropriate outcomes from economic, social, or cultural perspectives but acting too late can risk locking in considerably higher impacts later (</a:t>
            </a:r>
            <a:r>
              <a:rPr lang="en-AU" sz="900" dirty="0" err="1">
                <a:effectLst/>
                <a:latin typeface="Cambria" panose="02040503050406030204" pitchFamily="18" charset="0"/>
                <a:ea typeface="MS Mincho" panose="02020609040205080304" pitchFamily="49" charset="-128"/>
                <a:cs typeface="Times New Roman" panose="02020603050405020304" pitchFamily="18" charset="0"/>
              </a:rPr>
              <a:t>CoastAdapt</a:t>
            </a:r>
            <a:r>
              <a:rPr lang="en-AU" sz="900" dirty="0">
                <a:effectLst/>
                <a:latin typeface="Cambria" panose="02040503050406030204" pitchFamily="18" charset="0"/>
                <a:ea typeface="MS Mincho" panose="02020609040205080304" pitchFamily="49" charset="-128"/>
                <a:cs typeface="Times New Roman" panose="02020603050405020304" pitchFamily="18" charset="0"/>
              </a:rPr>
              <a:t>, accessed 12/10/2021). At the same time, risk management needs be able to respond effectively to new information and observed change in the physical environment (Hunter et al, 2013).  This is especially so if observed change outstrips the projected rate of change compressing the timeframe over which effective action can be implemented.  </a:t>
            </a:r>
          </a:p>
          <a:p>
            <a:endParaRPr lang="en-AU" sz="900" dirty="0">
              <a:effectLst/>
              <a:latin typeface="Cambria" panose="02040503050406030204" pitchFamily="18" charset="0"/>
              <a:ea typeface="MS Mincho" panose="02020609040205080304" pitchFamily="49" charset="-128"/>
              <a:cs typeface="Times New Roman" panose="02020603050405020304" pitchFamily="18" charset="0"/>
            </a:endParaRPr>
          </a:p>
          <a:p>
            <a:r>
              <a:rPr lang="en-AU" sz="900" dirty="0">
                <a:effectLst/>
                <a:latin typeface="Cambria" panose="02040503050406030204" pitchFamily="18" charset="0"/>
                <a:ea typeface="MS Mincho" panose="02020609040205080304" pitchFamily="49" charset="-128"/>
                <a:cs typeface="Times New Roman" panose="02020603050405020304" pitchFamily="18" charset="0"/>
              </a:rPr>
              <a:t>A pathways approach maps out a range of potential adaptation options and the estimated timeline (based on best available information) for when it is likely that decisions will need to be made to guide an orderly adaptation process. This enables decision-makers to identify critical thresholds and decision points for adopting different adaptation pathway options as new information becomes available. Such "new information" could be realisation that the rate of sea level rise is outstripping the projected rate of change, resulting in the need to bring forward a decision point for taking an alternative pathway. If it is apparent at this future point in time that none of the pre-determined (existing) pathway options are going to be adequate, it may be necessary to identify an entirely new pathway.</a:t>
            </a:r>
          </a:p>
          <a:p>
            <a:endParaRPr lang="en-AU" sz="900" dirty="0">
              <a:effectLst/>
              <a:latin typeface="Cambria" panose="02040503050406030204" pitchFamily="18" charset="0"/>
              <a:ea typeface="MS Mincho" panose="02020609040205080304" pitchFamily="49" charset="-128"/>
              <a:cs typeface="Times New Roman" panose="02020603050405020304" pitchFamily="18" charset="0"/>
            </a:endParaRPr>
          </a:p>
          <a:p>
            <a:r>
              <a:rPr lang="en-AU" sz="900" dirty="0">
                <a:effectLst/>
                <a:latin typeface="Cambria" panose="02040503050406030204" pitchFamily="18" charset="0"/>
                <a:ea typeface="MS Mincho" panose="02020609040205080304" pitchFamily="49" charset="-128"/>
                <a:cs typeface="Times New Roman" panose="02020603050405020304" pitchFamily="18" charset="0"/>
              </a:rPr>
              <a:t>It is therefore important to identify thresholds at which the adopted pathway is likely to become ineffective in meeting objectives and a new pathway for action is necessary.  In other words, the approach involves establishment of a logic for anticipating what "forks in the decision-making road" might arise and what appropriate paths leading away from the fork might look like so that decisions can be made more easily. Thresholds may be related to flood protection measures like the Nominal Flood Protection Level (NFPL) used to set building floor levels or the level of service provided by assets like stormwater drains and roads. An example adaptation threshold would be an increase in mean sea level to a point where storm-tide flooding becomes too frequent for the local community to function (Stephens </a:t>
            </a:r>
            <a:r>
              <a:rPr lang="en-AU" sz="900" i="1" dirty="0">
                <a:effectLst/>
                <a:latin typeface="Cambria" panose="02040503050406030204" pitchFamily="18" charset="0"/>
                <a:ea typeface="MS Mincho" panose="02020609040205080304" pitchFamily="49" charset="-128"/>
                <a:cs typeface="Times New Roman" panose="02020603050405020304" pitchFamily="18" charset="0"/>
              </a:rPr>
              <a:t>et al</a:t>
            </a:r>
            <a:r>
              <a:rPr lang="en-AU" sz="900" dirty="0">
                <a:effectLst/>
                <a:latin typeface="Cambria" panose="02040503050406030204" pitchFamily="18" charset="0"/>
                <a:ea typeface="MS Mincho" panose="02020609040205080304" pitchFamily="49" charset="-128"/>
                <a:cs typeface="Times New Roman" panose="02020603050405020304" pitchFamily="18" charset="0"/>
              </a:rPr>
              <a:t> 2018); or where the NFPL applied to protect properties from a 1%AEP flood is no longer adequate because the 1%AEP flood level has increased because of sea level rise.</a:t>
            </a:r>
            <a:endParaRPr lang="en-AU" sz="900" dirty="0"/>
          </a:p>
        </p:txBody>
      </p:sp>
      <p:sp>
        <p:nvSpPr>
          <p:cNvPr id="4" name="Slide Number Placeholder 3"/>
          <p:cNvSpPr>
            <a:spLocks noGrp="1"/>
          </p:cNvSpPr>
          <p:nvPr>
            <p:ph type="sldNum" sz="quarter" idx="5"/>
          </p:nvPr>
        </p:nvSpPr>
        <p:spPr/>
        <p:txBody>
          <a:bodyPr/>
          <a:lstStyle/>
          <a:p>
            <a:fld id="{FB464656-C173-2B4B-B5B1-5C450FBCBF95}" type="slidenum">
              <a:rPr lang="en-US" smtClean="0"/>
              <a:t>4</a:t>
            </a:fld>
            <a:endParaRPr lang="en-US"/>
          </a:p>
        </p:txBody>
      </p:sp>
    </p:spTree>
    <p:extLst>
      <p:ext uri="{BB962C8B-B14F-4D97-AF65-F5344CB8AC3E}">
        <p14:creationId xmlns:p14="http://schemas.microsoft.com/office/powerpoint/2010/main" val="4016159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AU" sz="1000" dirty="0">
                <a:solidFill>
                  <a:srgbClr val="392D21"/>
                </a:solidFill>
                <a:effectLst/>
                <a:latin typeface="Pero"/>
                <a:ea typeface="MS Mincho" panose="02020609040205080304" pitchFamily="49" charset="-128"/>
                <a:cs typeface="Times New Roman" panose="02020603050405020304" pitchFamily="18" charset="0"/>
              </a:rPr>
              <a:t>Predicted sea level rise trajectories </a:t>
            </a:r>
            <a:r>
              <a:rPr lang="en-AU" sz="1000" u="sng" dirty="0">
                <a:solidFill>
                  <a:srgbClr val="392D21"/>
                </a:solidFill>
                <a:effectLst/>
                <a:latin typeface="Pero"/>
                <a:ea typeface="MS Mincho" panose="02020609040205080304" pitchFamily="49" charset="-128"/>
                <a:cs typeface="Times New Roman" panose="02020603050405020304" pitchFamily="18" charset="0"/>
              </a:rPr>
              <a:t>are</a:t>
            </a:r>
            <a:r>
              <a:rPr lang="en-AU" sz="1000" dirty="0">
                <a:solidFill>
                  <a:srgbClr val="392D21"/>
                </a:solidFill>
                <a:effectLst/>
                <a:latin typeface="Pero"/>
                <a:ea typeface="MS Mincho" panose="02020609040205080304" pitchFamily="49" charset="-128"/>
                <a:cs typeface="Times New Roman" panose="02020603050405020304" pitchFamily="18" charset="0"/>
              </a:rPr>
              <a:t> dependent on the emissions scenario selected. However, there is considerable overlap between low and high emissions scenario trajectories to mid-century (around 2150) because of past emissions and </a:t>
            </a:r>
            <a:r>
              <a:rPr lang="en-AU" sz="1000" b="1" dirty="0">
                <a:solidFill>
                  <a:srgbClr val="392D21"/>
                </a:solidFill>
                <a:effectLst/>
                <a:latin typeface="Pero"/>
                <a:ea typeface="MS Mincho" panose="02020609040205080304" pitchFamily="49" charset="-128"/>
                <a:cs typeface="Times New Roman" panose="02020603050405020304" pitchFamily="18" charset="0"/>
              </a:rPr>
              <a:t>therefore adherence to the precautionary principle in adaptation planning is warranted</a:t>
            </a:r>
            <a:r>
              <a:rPr lang="en-AU" sz="1000" dirty="0">
                <a:solidFill>
                  <a:srgbClr val="392D21"/>
                </a:solidFill>
                <a:effectLst/>
                <a:latin typeface="Pero"/>
                <a:ea typeface="MS Mincho" panose="02020609040205080304" pitchFamily="49" charset="-128"/>
                <a:cs typeface="Times New Roman" panose="02020603050405020304" pitchFamily="18" charset="0"/>
              </a:rPr>
              <a:t>.</a:t>
            </a:r>
          </a:p>
          <a:p>
            <a:endParaRPr lang="en-AU" sz="1000" dirty="0"/>
          </a:p>
          <a:p>
            <a:endParaRPr lang="en-AU" sz="1000" dirty="0"/>
          </a:p>
          <a:p>
            <a:r>
              <a:rPr lang="en-AU" sz="1000" dirty="0">
                <a:effectLst/>
                <a:latin typeface="Cambria" panose="02040503050406030204" pitchFamily="18" charset="0"/>
                <a:ea typeface="MS Mincho" panose="02020609040205080304" pitchFamily="49" charset="-128"/>
                <a:cs typeface="Times New Roman" panose="02020603050405020304" pitchFamily="18" charset="0"/>
              </a:rPr>
              <a:t>There is considerable overlap in predicted emissions scenarios till mid-century (around 2050) due to past emissions, as shown in Figure 3, which means that many of the impacts of climate change are likely to be realised despite any future emissions reductions</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5</a:t>
            </a:fld>
            <a:endParaRPr lang="en-US"/>
          </a:p>
        </p:txBody>
      </p:sp>
    </p:spTree>
    <p:extLst>
      <p:ext uri="{BB962C8B-B14F-4D97-AF65-F5344CB8AC3E}">
        <p14:creationId xmlns:p14="http://schemas.microsoft.com/office/powerpoint/2010/main" val="3760952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AU" sz="1000" dirty="0">
                <a:solidFill>
                  <a:srgbClr val="392D21"/>
                </a:solidFill>
                <a:effectLst/>
                <a:latin typeface="Pero"/>
                <a:ea typeface="MS Mincho" panose="02020609040205080304" pitchFamily="49" charset="-128"/>
                <a:cs typeface="Times New Roman" panose="02020603050405020304" pitchFamily="18" charset="0"/>
              </a:rPr>
              <a:t>There have been several iterations of the IPCC emissions scenarios, although across all iterations a range of assumed future emissions assumptions from high to low ranges have been assessed. SSP5-8.5 is the high emissions scenario from the IPCC 6th Assessment report (IPCC, 2021), and it similar to the previously assessed scenarios RCP8.5 (IPCC, 2013) and A1F1 (IPCC, 2007).  This scenario is a useful tool for quantifying climate risk especially over the near- to mid- term (mid-century) where many of the scenarios overlap. </a:t>
            </a:r>
            <a:r>
              <a:rPr lang="en-AU" sz="1000" dirty="0" err="1">
                <a:solidFill>
                  <a:srgbClr val="392D21"/>
                </a:solidFill>
                <a:effectLst/>
                <a:latin typeface="Pero"/>
                <a:ea typeface="MS Mincho" panose="02020609040205080304" pitchFamily="49" charset="-128"/>
                <a:cs typeface="Times New Roman" panose="02020603050405020304" pitchFamily="18" charset="0"/>
              </a:rPr>
              <a:t>Schwalm</a:t>
            </a:r>
            <a:r>
              <a:rPr lang="en-AU" sz="1000" dirty="0">
                <a:solidFill>
                  <a:srgbClr val="392D21"/>
                </a:solidFill>
                <a:effectLst/>
                <a:latin typeface="Pero"/>
                <a:ea typeface="MS Mincho" panose="02020609040205080304" pitchFamily="49" charset="-128"/>
                <a:cs typeface="Times New Roman" panose="02020603050405020304" pitchFamily="18" charset="0"/>
              </a:rPr>
              <a:t> et al (2020) found that "Not only are the emissions consistent with RCP8.5 in close agreement with historical total cumulative CO2 emissions (within 1%), but RCP8.5 is also the best match out to mid-century under current and stated policies with still highly plausible levels of CO2 emissions in 2100. </a:t>
            </a:r>
            <a:r>
              <a:rPr lang="en-AU" sz="1000" b="1" dirty="0">
                <a:solidFill>
                  <a:srgbClr val="392D21"/>
                </a:solidFill>
                <a:effectLst/>
                <a:latin typeface="Pero"/>
                <a:ea typeface="MS Mincho" panose="02020609040205080304" pitchFamily="49" charset="-128"/>
                <a:cs typeface="Times New Roman" panose="02020603050405020304" pitchFamily="18" charset="0"/>
              </a:rPr>
              <a:t>Therefore, planning measures based around an adaptation framework accounting for SSP5-8.5 are justified</a:t>
            </a:r>
            <a:r>
              <a:rPr lang="en-AU" sz="1000" dirty="0">
                <a:solidFill>
                  <a:srgbClr val="392D21"/>
                </a:solidFill>
                <a:effectLst/>
                <a:latin typeface="Pero"/>
                <a:ea typeface="MS Mincho" panose="02020609040205080304" pitchFamily="49" charset="-128"/>
                <a:cs typeface="Times New Roman" panose="02020603050405020304" pitchFamily="18" charset="0"/>
              </a:rPr>
              <a:t>.</a:t>
            </a:r>
          </a:p>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6</a:t>
            </a:fld>
            <a:endParaRPr lang="en-US"/>
          </a:p>
        </p:txBody>
      </p:sp>
    </p:spTree>
    <p:extLst>
      <p:ext uri="{BB962C8B-B14F-4D97-AF65-F5344CB8AC3E}">
        <p14:creationId xmlns:p14="http://schemas.microsoft.com/office/powerpoint/2010/main" val="477701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The UN Emissions Gap Report is published annually and there have been 11 previous report before the 2021 report. It is </a:t>
            </a:r>
            <a:r>
              <a:rPr lang="en-US" sz="1000" dirty="0">
                <a:effectLst/>
                <a:latin typeface="Cambria" panose="02040503050406030204" pitchFamily="18" charset="0"/>
                <a:ea typeface="MS Mincho" panose="02020609040205080304" pitchFamily="49" charset="-128"/>
                <a:cs typeface="Times New Roman" panose="02020603050405020304" pitchFamily="18" charset="0"/>
              </a:rPr>
              <a:t>prepared by an international team of 78 leading scientists from 44 expert institutions across 24 countries, who assessed all available information, including that published in the context of the IPCC reports, as well as in other recent scientific studies. The analysis also considered the most recent mitigation pledges by different countries .</a:t>
            </a:r>
            <a:endParaRPr lang="en-AU" sz="10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AU" sz="1000" dirty="0">
              <a:effectLst/>
              <a:latin typeface="Cambria" panose="02040503050406030204" pitchFamily="18" charset="0"/>
              <a:ea typeface="MS Mincho" panose="02020609040205080304" pitchFamily="49" charset="-128"/>
              <a:cs typeface="Times New Roman" panose="02020603050405020304" pitchFamily="18" charset="0"/>
            </a:endParaRPr>
          </a:p>
          <a:p>
            <a:r>
              <a:rPr lang="en-AU" sz="1000" dirty="0">
                <a:effectLst/>
                <a:latin typeface="Cambria" panose="02040503050406030204" pitchFamily="18" charset="0"/>
                <a:ea typeface="MS Mincho" panose="02020609040205080304" pitchFamily="49" charset="-128"/>
                <a:cs typeface="Times New Roman" panose="02020603050405020304" pitchFamily="18" charset="0"/>
              </a:rPr>
              <a:t>The United Nations Emissions Gap Report 2021 provides an overview of the difference between predicted greenhouse emissions in 2030 assuming countries implement their climate mitigation strategies, and what these strategies actually need to be to avert the worst impacts of climate change by limiting global warming to well below 2°C and pursuing 1.5°C (defined as the goal of the Paris Agreement; United Nations, 2015). This difference between where we will likely be and where we need to be is referred to as the ‘emissions gap’.  The results of the analysis presented show that there is a significant emissions gap and that </a:t>
            </a:r>
            <a:r>
              <a:rPr lang="en-AU" sz="1000" u="sng" dirty="0">
                <a:effectLst/>
                <a:latin typeface="Cambria" panose="02040503050406030204" pitchFamily="18" charset="0"/>
                <a:ea typeface="MS Mincho" panose="02020609040205080304" pitchFamily="49" charset="-128"/>
                <a:cs typeface="Times New Roman" panose="02020603050405020304" pitchFamily="18" charset="0"/>
              </a:rPr>
              <a:t>neither</a:t>
            </a:r>
            <a:r>
              <a:rPr lang="en-AU" sz="1000" dirty="0">
                <a:effectLst/>
                <a:latin typeface="Cambria" panose="02040503050406030204" pitchFamily="18" charset="0"/>
                <a:ea typeface="MS Mincho" panose="02020609040205080304" pitchFamily="49" charset="-128"/>
                <a:cs typeface="Times New Roman" panose="02020603050405020304" pitchFamily="18" charset="0"/>
              </a:rPr>
              <a:t> current policies </a:t>
            </a:r>
            <a:r>
              <a:rPr lang="en-AU" sz="1000" u="sng" dirty="0">
                <a:effectLst/>
                <a:latin typeface="Cambria" panose="02040503050406030204" pitchFamily="18" charset="0"/>
                <a:ea typeface="MS Mincho" panose="02020609040205080304" pitchFamily="49" charset="-128"/>
                <a:cs typeface="Times New Roman" panose="02020603050405020304" pitchFamily="18" charset="0"/>
              </a:rPr>
              <a:t>nor</a:t>
            </a:r>
            <a:r>
              <a:rPr lang="en-AU" sz="1000" dirty="0">
                <a:effectLst/>
                <a:latin typeface="Cambria" panose="02040503050406030204" pitchFamily="18" charset="0"/>
                <a:ea typeface="MS Mincho" panose="02020609040205080304" pitchFamily="49" charset="-128"/>
                <a:cs typeface="Times New Roman" panose="02020603050405020304" pitchFamily="18" charset="0"/>
              </a:rPr>
              <a:t> the latest commitments and announced pledges by countries across the world are consistent with limiting global warming to well below 2°C, or pursuing 1.5°C, compared to pre-industrial levels. </a:t>
            </a:r>
            <a:r>
              <a:rPr lang="en-AU" sz="1000" b="1" dirty="0">
                <a:effectLst/>
                <a:latin typeface="Cambria" panose="02040503050406030204" pitchFamily="18" charset="0"/>
                <a:ea typeface="MS Mincho" panose="02020609040205080304" pitchFamily="49" charset="-128"/>
                <a:cs typeface="Times New Roman" panose="02020603050405020304" pitchFamily="18" charset="0"/>
              </a:rPr>
              <a:t>What this means is that the gap between current and future emissions rates and targets is large and therefore an increase in global mean temperature of above 2</a:t>
            </a:r>
            <a:r>
              <a:rPr lang="en-AU" sz="1000" b="1" baseline="30000" dirty="0">
                <a:effectLst/>
                <a:latin typeface="Cambria" panose="02040503050406030204" pitchFamily="18" charset="0"/>
                <a:ea typeface="MS Mincho" panose="02020609040205080304" pitchFamily="49" charset="-128"/>
                <a:cs typeface="Times New Roman" panose="02020603050405020304" pitchFamily="18" charset="0"/>
              </a:rPr>
              <a:t>o</a:t>
            </a:r>
            <a:r>
              <a:rPr lang="en-AU" sz="1000" b="1" dirty="0">
                <a:effectLst/>
                <a:latin typeface="Cambria" panose="02040503050406030204" pitchFamily="18" charset="0"/>
                <a:ea typeface="MS Mincho" panose="02020609040205080304" pitchFamily="49" charset="-128"/>
                <a:cs typeface="Times New Roman" panose="02020603050405020304" pitchFamily="18" charset="0"/>
              </a:rPr>
              <a:t>C by 2050 will likely occur</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7</a:t>
            </a:fld>
            <a:endParaRPr lang="en-US"/>
          </a:p>
        </p:txBody>
      </p:sp>
    </p:spTree>
    <p:extLst>
      <p:ext uri="{BB962C8B-B14F-4D97-AF65-F5344CB8AC3E}">
        <p14:creationId xmlns:p14="http://schemas.microsoft.com/office/powerpoint/2010/main" val="649249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New or updated commitments and announced pledges were shown to have only limited impact on global emissions and the emissions gap in 2030, with further reductions in emissions by 30% needed to limit warming to 2°C and 55% is needed for 1.5°C. The authors predict that if this is continued throughout this century, "</a:t>
            </a:r>
            <a:r>
              <a:rPr lang="en-AU" sz="1000" i="1" dirty="0">
                <a:effectLst/>
                <a:latin typeface="Cambria" panose="02040503050406030204" pitchFamily="18" charset="0"/>
                <a:ea typeface="MS Mincho" panose="02020609040205080304" pitchFamily="49" charset="-128"/>
                <a:cs typeface="Times New Roman" panose="02020603050405020304" pitchFamily="18" charset="0"/>
              </a:rPr>
              <a:t>it would result in warming of 2.7°C. </a:t>
            </a:r>
            <a:r>
              <a:rPr lang="en-AU" sz="1000" i="1" u="sng" dirty="0">
                <a:effectLst/>
                <a:latin typeface="Cambria" panose="02040503050406030204" pitchFamily="18" charset="0"/>
                <a:ea typeface="MS Mincho" panose="02020609040205080304" pitchFamily="49" charset="-128"/>
                <a:cs typeface="Times New Roman" panose="02020603050405020304" pitchFamily="18" charset="0"/>
              </a:rPr>
              <a:t>The achievement</a:t>
            </a:r>
            <a:r>
              <a:rPr lang="en-AU" sz="1000" i="1" dirty="0">
                <a:effectLst/>
                <a:latin typeface="Cambria" panose="02040503050406030204" pitchFamily="18" charset="0"/>
                <a:ea typeface="MS Mincho" panose="02020609040205080304" pitchFamily="49" charset="-128"/>
                <a:cs typeface="Times New Roman" panose="02020603050405020304" pitchFamily="18" charset="0"/>
              </a:rPr>
              <a:t> of the net-zero pledges that an increasing number of countries are committing to would improve the situation, limiting warming to about 2.2°C by the end of the century</a:t>
            </a:r>
          </a:p>
          <a:p>
            <a:endParaRPr lang="en-AU" sz="1000" i="1" dirty="0">
              <a:effectLst/>
              <a:latin typeface="Cambria" panose="02040503050406030204" pitchFamily="18" charset="0"/>
              <a:ea typeface="MS Mincho" panose="02020609040205080304" pitchFamily="49" charset="-128"/>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AU" sz="1000" dirty="0">
                <a:solidFill>
                  <a:srgbClr val="392D21"/>
                </a:solidFill>
                <a:effectLst/>
                <a:latin typeface="Pero"/>
                <a:ea typeface="MS Mincho" panose="02020609040205080304" pitchFamily="49" charset="-128"/>
                <a:cs typeface="Times New Roman" panose="02020603050405020304" pitchFamily="18" charset="0"/>
              </a:rPr>
              <a:t>Figure 1 (from UNEP, 2021) provides a clear summary of the resultant global temperature increase for different emissions scenarios and the emissions gap in 2030, while Figure 2 presents the greenhouse gas emissions by country together with an indication of the level of per capita emissions consistent with 2°C and 1.5°C scenarios by 2050. </a:t>
            </a:r>
            <a:r>
              <a:rPr lang="en-AU" sz="1000" b="1" dirty="0">
                <a:solidFill>
                  <a:srgbClr val="392D21"/>
                </a:solidFill>
                <a:effectLst/>
                <a:latin typeface="Pero"/>
                <a:ea typeface="MS Mincho" panose="02020609040205080304" pitchFamily="49" charset="-128"/>
                <a:cs typeface="Times New Roman" panose="02020603050405020304" pitchFamily="18" charset="0"/>
              </a:rPr>
              <a:t>The gap between what is required and what has been proposed is significant</a:t>
            </a:r>
            <a:r>
              <a:rPr lang="en-AU" sz="1000" dirty="0">
                <a:solidFill>
                  <a:srgbClr val="392D21"/>
                </a:solidFill>
                <a:effectLst/>
                <a:latin typeface="Pero"/>
                <a:ea typeface="MS Mincho" panose="02020609040205080304" pitchFamily="49" charset="-128"/>
                <a:cs typeface="Times New Roman" panose="02020603050405020304" pitchFamily="18" charset="0"/>
              </a:rPr>
              <a:t>.</a:t>
            </a:r>
          </a:p>
          <a:p>
            <a:endParaRPr lang="en-AU" dirty="0"/>
          </a:p>
        </p:txBody>
      </p:sp>
      <p:sp>
        <p:nvSpPr>
          <p:cNvPr id="4" name="Slide Number Placeholder 3"/>
          <p:cNvSpPr>
            <a:spLocks noGrp="1"/>
          </p:cNvSpPr>
          <p:nvPr>
            <p:ph type="sldNum" sz="quarter" idx="5"/>
          </p:nvPr>
        </p:nvSpPr>
        <p:spPr/>
        <p:txBody>
          <a:bodyPr/>
          <a:lstStyle/>
          <a:p>
            <a:fld id="{FB464656-C173-2B4B-B5B1-5C450FBCBF95}" type="slidenum">
              <a:rPr lang="en-US" smtClean="0"/>
              <a:t>8</a:t>
            </a:fld>
            <a:endParaRPr lang="en-US"/>
          </a:p>
        </p:txBody>
      </p:sp>
    </p:spTree>
    <p:extLst>
      <p:ext uri="{BB962C8B-B14F-4D97-AF65-F5344CB8AC3E}">
        <p14:creationId xmlns:p14="http://schemas.microsoft.com/office/powerpoint/2010/main" val="3159955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000" dirty="0">
                <a:effectLst/>
                <a:latin typeface="Cambria" panose="02040503050406030204" pitchFamily="18" charset="0"/>
                <a:ea typeface="MS Mincho" panose="02020609040205080304" pitchFamily="49" charset="-128"/>
                <a:cs typeface="Times New Roman" panose="02020603050405020304" pitchFamily="18" charset="0"/>
              </a:rPr>
              <a:t>Victoria’s adoption of the RCP8.8 and now SSP8.5 scenario in Coastal Policy is a consistent position since the 2008 Victorian Coastal Strategy was released and applies the precautionary principle to planning and management decision-making when considering the risks associated with climate change. This precautionary principle has been reiterated in the Victorian Marine and Coastal Policy (2020).  </a:t>
            </a:r>
            <a:r>
              <a:rPr lang="en-AU" sz="1000" b="1" dirty="0">
                <a:effectLst/>
                <a:latin typeface="Cambria" panose="02040503050406030204" pitchFamily="18" charset="0"/>
                <a:ea typeface="MS Mincho" panose="02020609040205080304" pitchFamily="49" charset="-128"/>
                <a:cs typeface="Times New Roman" panose="02020603050405020304" pitchFamily="18" charset="0"/>
              </a:rPr>
              <a:t>There are also good reasons to support increasing the sea level allowance defined in earlier VCS iterations, given increasing knowledge and understanding of factors such as compounding hazards, wave setup/runup changes and tidal amplification effects on storm surges</a:t>
            </a:r>
          </a:p>
          <a:p>
            <a:endParaRPr lang="en-AU" sz="1000" b="1" dirty="0">
              <a:effectLst/>
              <a:latin typeface="Cambria" panose="02040503050406030204" pitchFamily="18" charset="0"/>
              <a:ea typeface="MS Mincho" panose="02020609040205080304" pitchFamily="49" charset="-128"/>
              <a:cs typeface="Times New Roman" panose="02020603050405020304" pitchFamily="18" charset="0"/>
            </a:endParaRPr>
          </a:p>
          <a:p>
            <a:r>
              <a:rPr lang="en-AU" sz="1000" b="0" dirty="0">
                <a:effectLst/>
                <a:latin typeface="Cambria" panose="02040503050406030204" pitchFamily="18" charset="0"/>
                <a:ea typeface="MS Mincho" panose="02020609040205080304" pitchFamily="49" charset="-128"/>
                <a:cs typeface="Times New Roman" panose="02020603050405020304" pitchFamily="18" charset="0"/>
              </a:rPr>
              <a:t>Recently release guidance for NZ (released August 2022, https://environment.govt.nz/assets/publications/Files/Interim-guidance-on-the-use-of-new-sea-level-rise-projections-August-2022.pdf) responds directly to the question of whether SSP5-8.5 should still be used:</a:t>
            </a:r>
            <a:r>
              <a:rPr lang="en-US" sz="1000" b="1" dirty="0"/>
              <a:t>The upper-range scenario SSP5-8.5 (and its upper likely range of 8.5 H+) should continue to be used, given we are currently on a similar emissions trajectory, combined with the prospect of runaway polar-ice sheet instabilities and very long response time-lags (multi-decadal to centuries) in sea-level rise. This means impacts from sea-level rise will be distinctly different compared with other climate impacts that are more directly tied to global heating and therefore SSP scenarios (</a:t>
            </a:r>
            <a:r>
              <a:rPr lang="en-US" sz="1000" b="1" dirty="0" err="1"/>
              <a:t>eg</a:t>
            </a:r>
            <a:r>
              <a:rPr lang="en-US" sz="1000" b="1" dirty="0"/>
              <a:t>, heatwaves, precipitation, wind, etc.). These latter effects are also more responsive to cuts in global emissions and involve relatively short response times (decades), unlike sea-level rise.</a:t>
            </a:r>
            <a:endParaRPr lang="en-AU" sz="1000" b="0" dirty="0">
              <a:effectLst/>
              <a:latin typeface="Cambria" panose="02040503050406030204" pitchFamily="18" charset="0"/>
              <a:ea typeface="MS Mincho" panose="02020609040205080304" pitchFamily="49" charset="-128"/>
              <a:cs typeface="Times New Roman" panose="02020603050405020304" pitchFamily="18" charset="0"/>
            </a:endParaRPr>
          </a:p>
          <a:p>
            <a:r>
              <a:rPr lang="en-US" sz="1000" dirty="0"/>
              <a:t>.</a:t>
            </a:r>
            <a:endParaRPr lang="en-AU" sz="1000" dirty="0"/>
          </a:p>
        </p:txBody>
      </p:sp>
      <p:sp>
        <p:nvSpPr>
          <p:cNvPr id="4" name="Slide Number Placeholder 3"/>
          <p:cNvSpPr>
            <a:spLocks noGrp="1"/>
          </p:cNvSpPr>
          <p:nvPr>
            <p:ph type="sldNum" sz="quarter" idx="5"/>
          </p:nvPr>
        </p:nvSpPr>
        <p:spPr/>
        <p:txBody>
          <a:bodyPr/>
          <a:lstStyle/>
          <a:p>
            <a:fld id="{FB464656-C173-2B4B-B5B1-5C450FBCBF95}" type="slidenum">
              <a:rPr lang="en-US" smtClean="0"/>
              <a:t>9</a:t>
            </a:fld>
            <a:endParaRPr lang="en-US"/>
          </a:p>
        </p:txBody>
      </p:sp>
    </p:spTree>
    <p:extLst>
      <p:ext uri="{BB962C8B-B14F-4D97-AF65-F5344CB8AC3E}">
        <p14:creationId xmlns:p14="http://schemas.microsoft.com/office/powerpoint/2010/main" val="1091952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002176"/>
            <a:ext cx="10058400" cy="2593975"/>
          </a:xfrm>
        </p:spPr>
        <p:txBody>
          <a:bodyPr anchor="b"/>
          <a:lstStyle>
            <a:lvl1pPr>
              <a:defRPr sz="6600">
                <a:ln>
                  <a:noFill/>
                </a:ln>
                <a:solidFill>
                  <a:schemeClr val="tx2"/>
                </a:solidFill>
              </a:defRPr>
            </a:lvl1pPr>
          </a:lstStyle>
          <a:p>
            <a:r>
              <a:rPr lang="en-AU" dirty="0"/>
              <a:t>Click to edit Master title style</a:t>
            </a:r>
            <a:endParaRPr lang="en-US" dirty="0"/>
          </a:p>
        </p:txBody>
      </p:sp>
      <p:sp>
        <p:nvSpPr>
          <p:cNvPr id="3" name="Subtitle 2"/>
          <p:cNvSpPr>
            <a:spLocks noGrp="1"/>
          </p:cNvSpPr>
          <p:nvPr>
            <p:ph type="subTitle" idx="1"/>
          </p:nvPr>
        </p:nvSpPr>
        <p:spPr>
          <a:xfrm>
            <a:off x="914400" y="3738622"/>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dirty="0"/>
          </a:p>
        </p:txBody>
      </p:sp>
      <p:pic>
        <p:nvPicPr>
          <p:cNvPr id="7" name="Picture 6"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7126234" y="5277711"/>
            <a:ext cx="4155125" cy="161005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E9EDA-FC2C-4F19-8BA5-9BE83F453E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2D9CCE82-D3CC-41F4-961E-43A5B73CB3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389D4FA0-445D-4CD4-AE53-2DFF02604AC9}"/>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4FB55F35-CF1A-4279-9F44-01AF1270DF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BB9F95C-04DF-4973-8416-539EAC3F90DC}"/>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3289026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1B0E4-C618-4771-9951-50EF895647B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B06BABF-81C1-47EE-A1ED-8C5C90D8E5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7D8C0E2-7DFC-472F-99C6-82FC3F53CA49}"/>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D6A83E19-31C8-4B9D-A0FC-A1684998BBD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740A4F9-248F-41C0-BF1A-DE91224837CD}"/>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3669837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F9B1E-C45F-4429-BC73-AEFCFE3FED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6100BD0A-4B62-41EE-8493-EEA99DD8BA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035724-00FD-4D2F-8F95-4462240F4310}"/>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BF96AA51-354F-486C-B837-431EA830B39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E4D66E6-80ED-4252-881F-B9BE13E61AE0}"/>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2696216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41C2A-5E77-44E5-AEDE-E05974B5D3DD}"/>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D34AF6F5-5B1E-4458-A321-C6E3403A61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D0B3E7AD-E4EA-458A-A11D-39C1EBB50B4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95F1A0E6-C621-4A80-A063-7B32736FFE7A}"/>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6" name="Footer Placeholder 5">
            <a:extLst>
              <a:ext uri="{FF2B5EF4-FFF2-40B4-BE49-F238E27FC236}">
                <a16:creationId xmlns:a16="http://schemas.microsoft.com/office/drawing/2014/main" id="{EAC4D08A-F84B-483B-937E-52A74A0FBBC3}"/>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9231100-8CB4-4F92-977A-D02220815741}"/>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2479534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310C7-9150-4A55-82ED-C45657C0C2AC}"/>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1CAB597-7176-4FB4-8EAC-ADD93D690C0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6AD6A6-4B0D-46C6-8E06-9DE926E87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B172DD2B-A3EC-423D-89AD-CC91605B66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1A1F50-C30E-4A5F-8F33-DD21633AD9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B65B2596-6A22-494E-B828-82AB6B51282D}"/>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8" name="Footer Placeholder 7">
            <a:extLst>
              <a:ext uri="{FF2B5EF4-FFF2-40B4-BE49-F238E27FC236}">
                <a16:creationId xmlns:a16="http://schemas.microsoft.com/office/drawing/2014/main" id="{108FFB8E-734E-427D-A55A-1AA237A789D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B042C0BB-8453-4511-9AEA-32B332AAEDC3}"/>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1671895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24AB8-7615-413E-89CB-51552D7B74EB}"/>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B85C7AF-A20A-4F57-813A-F88C66B0C85D}"/>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4" name="Footer Placeholder 3">
            <a:extLst>
              <a:ext uri="{FF2B5EF4-FFF2-40B4-BE49-F238E27FC236}">
                <a16:creationId xmlns:a16="http://schemas.microsoft.com/office/drawing/2014/main" id="{BE4D4748-CC53-4D11-9DF5-8B2DD7BDF995}"/>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BA1670F2-82CC-4AB4-A292-D9D076FE4710}"/>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1644182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35B35F-7768-4051-8F74-86840FCA30A8}"/>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3" name="Footer Placeholder 2">
            <a:extLst>
              <a:ext uri="{FF2B5EF4-FFF2-40B4-BE49-F238E27FC236}">
                <a16:creationId xmlns:a16="http://schemas.microsoft.com/office/drawing/2014/main" id="{3E166658-299E-4345-A5C6-4F4695639408}"/>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208F010B-C66B-4EE6-BF85-30C04EA5F56D}"/>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993869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B835C-6CF7-43AC-9813-BBD6D9C2DF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0C102331-25F2-4809-9988-968C57C950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8130902E-8786-4B0A-8B3C-9BD8C6BACD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894C3F-4CAC-4ECB-8BC5-E34471DB4AE2}"/>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6" name="Footer Placeholder 5">
            <a:extLst>
              <a:ext uri="{FF2B5EF4-FFF2-40B4-BE49-F238E27FC236}">
                <a16:creationId xmlns:a16="http://schemas.microsoft.com/office/drawing/2014/main" id="{02639B4F-0E73-4D2E-849B-2700E90B499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1519D68-E76E-49D2-8515-FA8337F9E706}"/>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1451491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EDB2C-79F6-4EFE-85E4-5370266003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0A37AE4A-0E2B-4543-A527-E66ED0100C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AE31320-376C-46DB-AF15-1BC1E50D7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07FC6E-E755-47EA-9F6B-1A7D943ABBC1}"/>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6" name="Footer Placeholder 5">
            <a:extLst>
              <a:ext uri="{FF2B5EF4-FFF2-40B4-BE49-F238E27FC236}">
                <a16:creationId xmlns:a16="http://schemas.microsoft.com/office/drawing/2014/main" id="{0D591AC5-1CB3-45A3-BF86-C1A0449FABAF}"/>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705E60E-51B8-4951-9149-921ECCA00211}"/>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2051059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614B4-3CEC-4433-935D-C3DAA5709D31}"/>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8F2276B4-EDD8-4984-8499-61E77CE5B0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3D7AAD1-51EE-4990-B2DF-3A8986FFD499}"/>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8FD04878-BB52-4517-B1CA-C983539A806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78F06DA-325F-4D03-A9D2-D91DBEC4B29A}"/>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3467601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9/2/2022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pic>
        <p:nvPicPr>
          <p:cNvPr id="7" name="Picture 6"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81400" y="5793957"/>
            <a:ext cx="2694809" cy="1044201"/>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58EFB0-A73E-415B-8537-10DBE759BE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94F32AFC-C00E-444C-B8E8-880BC9D81A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9EA5A47-B1BE-448A-B58D-27BF61C25CCB}"/>
              </a:ext>
            </a:extLst>
          </p:cNvPr>
          <p:cNvSpPr>
            <a:spLocks noGrp="1"/>
          </p:cNvSpPr>
          <p:nvPr>
            <p:ph type="dt" sz="half" idx="10"/>
          </p:nvPr>
        </p:nvSpPr>
        <p:spPr/>
        <p:txBody>
          <a:body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63195580-22A7-4040-A50A-9BBD74590CA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59E1AED-E971-4332-94CC-8BB4D588314D}"/>
              </a:ext>
            </a:extLst>
          </p:cNvPr>
          <p:cNvSpPr>
            <a:spLocks noGrp="1"/>
          </p:cNvSpPr>
          <p:nvPr>
            <p:ph type="sldNum" sz="quarter" idx="12"/>
          </p:nvPr>
        </p:nvSpPr>
        <p:spPr/>
        <p:txBody>
          <a:bodyPr/>
          <a:lstStyle/>
          <a:p>
            <a:fld id="{98DD712A-2424-49CD-8405-ED32BB7A00E8}" type="slidenum">
              <a:rPr lang="en-AU" smtClean="0"/>
              <a:t>‹#›</a:t>
            </a:fld>
            <a:endParaRPr lang="en-AU"/>
          </a:p>
        </p:txBody>
      </p:sp>
    </p:spTree>
    <p:extLst>
      <p:ext uri="{BB962C8B-B14F-4D97-AF65-F5344CB8AC3E}">
        <p14:creationId xmlns:p14="http://schemas.microsoft.com/office/powerpoint/2010/main" val="3933040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4615635"/>
            <a:ext cx="10212916" cy="1168400"/>
          </a:xfrm>
        </p:spPr>
        <p:txBody>
          <a:bodyPr anchor="t"/>
          <a:lstStyle>
            <a:lvl1pPr algn="l">
              <a:defRPr sz="3600" b="0" cap="all"/>
            </a:lvl1pPr>
          </a:lstStyle>
          <a:p>
            <a:r>
              <a:rPr lang="en-AU"/>
              <a:t>Click to edit Master title style</a:t>
            </a:r>
            <a:endParaRPr lang="en-US" dirty="0"/>
          </a:p>
        </p:txBody>
      </p:sp>
      <p:sp>
        <p:nvSpPr>
          <p:cNvPr id="3" name="Text Placeholder 2"/>
          <p:cNvSpPr>
            <a:spLocks noGrp="1"/>
          </p:cNvSpPr>
          <p:nvPr>
            <p:ph type="body" idx="1"/>
          </p:nvPr>
        </p:nvSpPr>
        <p:spPr>
          <a:xfrm>
            <a:off x="963085" y="2870668"/>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9/2/2022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pic>
        <p:nvPicPr>
          <p:cNvPr id="7" name="Picture 6"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pic>
        <p:nvPicPr>
          <p:cNvPr id="8" name="Picture 7"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
        <p:nvSpPr>
          <p:cNvPr id="9" name="Date Placeholder 8"/>
          <p:cNvSpPr>
            <a:spLocks noGrp="1"/>
          </p:cNvSpPr>
          <p:nvPr>
            <p:ph type="dt" sz="half" idx="10"/>
          </p:nvPr>
        </p:nvSpPr>
        <p:spPr/>
        <p:txBody>
          <a:bodyPr/>
          <a:lstStyle/>
          <a:p>
            <a:fld id="{327B613C-1AD7-49D3-885D-F654C5CDBAA6}" type="datetime1">
              <a:rPr lang="en-US" smtClean="0"/>
              <a:pPr/>
              <a:t>9/2/2022</a:t>
            </a:fld>
            <a:endParaRPr lang="en-US" dirty="0"/>
          </a:p>
        </p:txBody>
      </p:sp>
      <p:sp>
        <p:nvSpPr>
          <p:cNvPr id="10" name="Footer Placeholder 9"/>
          <p:cNvSpPr>
            <a:spLocks noGrp="1"/>
          </p:cNvSpPr>
          <p:nvPr>
            <p:ph type="ftr" sz="quarter" idx="11"/>
          </p:nvPr>
        </p:nvSpPr>
        <p:spPr/>
        <p:txBody>
          <a:body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9/2/2022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pic>
        <p:nvPicPr>
          <p:cNvPr id="10" name="Picture 9"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9/2/2022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pic>
        <p:nvPicPr>
          <p:cNvPr id="6" name="Picture 5"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9/2/2022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pic>
        <p:nvPicPr>
          <p:cNvPr id="5" name="Picture 4"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399" y="4582798"/>
            <a:ext cx="10363200" cy="594360"/>
          </a:xfrm>
        </p:spPr>
        <p:txBody>
          <a:bodyPr anchor="b"/>
          <a:lstStyle>
            <a:lvl1pPr algn="ctr">
              <a:defRPr sz="2200" b="1"/>
            </a:lvl1pPr>
          </a:lstStyle>
          <a:p>
            <a:r>
              <a:rPr lang="en-AU"/>
              <a:t>Click to edit Master title style</a:t>
            </a:r>
            <a:endParaRPr lang="en-US" dirty="0"/>
          </a:p>
        </p:txBody>
      </p:sp>
      <p:sp>
        <p:nvSpPr>
          <p:cNvPr id="4" name="Text Placeholder 3"/>
          <p:cNvSpPr>
            <a:spLocks noGrp="1"/>
          </p:cNvSpPr>
          <p:nvPr>
            <p:ph type="body" sz="half" idx="2"/>
          </p:nvPr>
        </p:nvSpPr>
        <p:spPr>
          <a:xfrm>
            <a:off x="406398" y="534416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9/2/2022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406400" y="381000"/>
            <a:ext cx="10363200" cy="3974388"/>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pic>
        <p:nvPicPr>
          <p:cNvPr id="8" name="Picture 7"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4900652"/>
            <a:ext cx="10363200" cy="594626"/>
          </a:xfrm>
        </p:spPr>
        <p:txBody>
          <a:bodyPr anchor="b"/>
          <a:lstStyle>
            <a:lvl1pPr algn="ctr">
              <a:defRPr sz="2200" b="1">
                <a:ln>
                  <a:noFill/>
                </a:ln>
                <a:solidFill>
                  <a:schemeClr val="tx2"/>
                </a:solidFill>
              </a:defRPr>
            </a:lvl1pPr>
          </a:lstStyle>
          <a:p>
            <a:r>
              <a:rPr lang="en-AU"/>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a:t>Drag picture to placeholder or click icon to add</a:t>
            </a:r>
            <a:endParaRPr lang="en-US" dirty="0"/>
          </a:p>
        </p:txBody>
      </p:sp>
      <p:sp>
        <p:nvSpPr>
          <p:cNvPr id="4" name="Text Placeholder 3"/>
          <p:cNvSpPr>
            <a:spLocks noGrp="1"/>
          </p:cNvSpPr>
          <p:nvPr>
            <p:ph type="body" sz="half" idx="2"/>
          </p:nvPr>
        </p:nvSpPr>
        <p:spPr>
          <a:xfrm>
            <a:off x="402336" y="5495278"/>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9/2/2022</a:t>
            </a:fld>
            <a:endParaRPr lang="en-US" dirty="0"/>
          </a:p>
        </p:txBody>
      </p:sp>
      <p:sp>
        <p:nvSpPr>
          <p:cNvPr id="9" name="Slide Number Placeholder 8"/>
          <p:cNvSpPr>
            <a:spLocks noGrp="1"/>
          </p:cNvSpPr>
          <p:nvPr>
            <p:ph type="sldNum" sz="quarter" idx="11"/>
          </p:nvPr>
        </p:nvSpPr>
        <p:spPr>
          <a:xfrm>
            <a:off x="11375717" y="5648960"/>
            <a:ext cx="731520" cy="396240"/>
          </a:xfrm>
          <a:prstGeom prst="bracketPair">
            <a:avLst>
              <a:gd name="adj" fmla="val 17949"/>
            </a:avLst>
          </a:prstGeom>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pic>
        <p:nvPicPr>
          <p:cNvPr id="11" name="Picture 10" descr="StreamologyLogo_FINAL_COPY-01.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568170" y="5784036"/>
            <a:ext cx="2694809" cy="104420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AU"/>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7" name="Rectangle 6"/>
          <p:cNvSpPr/>
          <p:nvPr/>
        </p:nvSpPr>
        <p:spPr>
          <a:xfrm>
            <a:off x="11277600" y="0"/>
            <a:ext cx="914400" cy="5486400"/>
          </a:xfrm>
          <a:prstGeom prst="rect">
            <a:avLst/>
          </a:prstGeom>
          <a:solidFill>
            <a:srgbClr val="B0D8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userDrawn="1"/>
        </p:nvSpPr>
        <p:spPr>
          <a:xfrm>
            <a:off x="11277600" y="5486400"/>
            <a:ext cx="914400" cy="685800"/>
          </a:xfrm>
          <a:prstGeom prst="rect">
            <a:avLst/>
          </a:prstGeom>
          <a:solidFill>
            <a:srgbClr val="369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9/2/2022</a:t>
            </a:fld>
            <a:endParaRPr lang="en-US" dirty="0"/>
          </a:p>
        </p:txBody>
      </p:sp>
      <p:sp>
        <p:nvSpPr>
          <p:cNvPr id="10" name="Rectangle 9"/>
          <p:cNvSpPr/>
          <p:nvPr userDrawn="1"/>
        </p:nvSpPr>
        <p:spPr>
          <a:xfrm>
            <a:off x="11277600" y="6172200"/>
            <a:ext cx="914400" cy="685800"/>
          </a:xfrm>
          <a:prstGeom prst="rect">
            <a:avLst/>
          </a:prstGeom>
          <a:solidFill>
            <a:srgbClr val="786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8E06DB-DEC1-4CDC-AFC9-307D9868E3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C2B6E864-72E4-4A52-A1CB-34DB76C77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30B8568-596C-44A1-B137-ADF7060207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6F972-80C7-41EB-B3C9-85CC6A62DE98}" type="datetimeFigureOut">
              <a:rPr lang="en-AU" smtClean="0"/>
              <a:t>2/09/2022</a:t>
            </a:fld>
            <a:endParaRPr lang="en-AU"/>
          </a:p>
        </p:txBody>
      </p:sp>
      <p:sp>
        <p:nvSpPr>
          <p:cNvPr id="5" name="Footer Placeholder 4">
            <a:extLst>
              <a:ext uri="{FF2B5EF4-FFF2-40B4-BE49-F238E27FC236}">
                <a16:creationId xmlns:a16="http://schemas.microsoft.com/office/drawing/2014/main" id="{FFDB7C6A-A317-40F7-A881-4BE3668FDF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2550C810-83D4-4949-8BD7-1C5EA35BC0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DD712A-2424-49CD-8405-ED32BB7A00E8}" type="slidenum">
              <a:rPr lang="en-AU" smtClean="0"/>
              <a:t>‹#›</a:t>
            </a:fld>
            <a:endParaRPr lang="en-AU"/>
          </a:p>
        </p:txBody>
      </p:sp>
    </p:spTree>
    <p:extLst>
      <p:ext uri="{BB962C8B-B14F-4D97-AF65-F5344CB8AC3E}">
        <p14:creationId xmlns:p14="http://schemas.microsoft.com/office/powerpoint/2010/main" val="2118198151"/>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abc.net.au/news/2022-08-30/zombie-ice-from-greenland-will-raise-sea-level-10-inches/101384998"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336" y="4385389"/>
            <a:ext cx="10363200" cy="1241688"/>
          </a:xfrm>
        </p:spPr>
        <p:txBody>
          <a:bodyPr vert="horz" lIns="91440" tIns="45720" rIns="91440" bIns="45720" rtlCol="0" anchor="b">
            <a:noAutofit/>
          </a:bodyPr>
          <a:lstStyle/>
          <a:p>
            <a:r>
              <a:rPr lang="en-US" sz="4000" dirty="0"/>
              <a:t>Expert Opinion – Coastal flooding and adaptation</a:t>
            </a:r>
          </a:p>
        </p:txBody>
      </p:sp>
      <p:sp>
        <p:nvSpPr>
          <p:cNvPr id="5" name="Title 1">
            <a:extLst>
              <a:ext uri="{FF2B5EF4-FFF2-40B4-BE49-F238E27FC236}">
                <a16:creationId xmlns:a16="http://schemas.microsoft.com/office/drawing/2014/main" id="{07BEDF33-2288-498C-9061-C3AB58C49E7B}"/>
              </a:ext>
            </a:extLst>
          </p:cNvPr>
          <p:cNvSpPr txBox="1">
            <a:spLocks/>
          </p:cNvSpPr>
          <p:nvPr/>
        </p:nvSpPr>
        <p:spPr>
          <a:xfrm>
            <a:off x="402336" y="5495278"/>
            <a:ext cx="10363200" cy="612648"/>
          </a:xfrm>
          <a:prstGeom prst="rect">
            <a:avLst/>
          </a:prstGeom>
        </p:spPr>
        <p:txBody>
          <a:bodyPr vert="horz" lIns="91440" tIns="45720" rIns="91440" bIns="45720" rtlCol="0">
            <a:norm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spcBef>
                <a:spcPct val="20000"/>
              </a:spcBef>
              <a:buClr>
                <a:schemeClr val="accent1"/>
              </a:buClr>
            </a:pPr>
            <a:r>
              <a:rPr lang="en-AU" sz="1600" kern="1200" dirty="0">
                <a:solidFill>
                  <a:schemeClr val="tx1"/>
                </a:solidFill>
                <a:latin typeface="+mn-lt"/>
                <a:ea typeface="+mn-ea"/>
                <a:cs typeface="+mn-cs"/>
              </a:rPr>
              <a:t> </a:t>
            </a:r>
          </a:p>
        </p:txBody>
      </p:sp>
      <p:sp>
        <p:nvSpPr>
          <p:cNvPr id="7" name="TextBox 6">
            <a:extLst>
              <a:ext uri="{FF2B5EF4-FFF2-40B4-BE49-F238E27FC236}">
                <a16:creationId xmlns:a16="http://schemas.microsoft.com/office/drawing/2014/main" id="{197B8C39-23B5-DF44-8CE1-C56905D91B54}"/>
              </a:ext>
            </a:extLst>
          </p:cNvPr>
          <p:cNvSpPr txBox="1"/>
          <p:nvPr/>
        </p:nvSpPr>
        <p:spPr>
          <a:xfrm>
            <a:off x="1810138" y="5801602"/>
            <a:ext cx="7221894" cy="369332"/>
          </a:xfrm>
          <a:prstGeom prst="rect">
            <a:avLst/>
          </a:prstGeom>
          <a:noFill/>
        </p:spPr>
        <p:txBody>
          <a:bodyPr wrap="square" rtlCol="0">
            <a:spAutoFit/>
          </a:bodyPr>
          <a:lstStyle/>
          <a:p>
            <a:pPr algn="ctr"/>
            <a:r>
              <a:rPr lang="en-US" dirty="0"/>
              <a:t>Dr Christine Lauchlan Arrowsmith</a:t>
            </a:r>
            <a:endParaRPr lang="en-AU" dirty="0"/>
          </a:p>
        </p:txBody>
      </p:sp>
      <p:pic>
        <p:nvPicPr>
          <p:cNvPr id="3" name="Picture 2" descr="A flooded street with buildings on either side of it&#10;&#10;Description automatically generated with low confidence">
            <a:extLst>
              <a:ext uri="{FF2B5EF4-FFF2-40B4-BE49-F238E27FC236}">
                <a16:creationId xmlns:a16="http://schemas.microsoft.com/office/drawing/2014/main" id="{BAE41371-DF11-6BCF-A0BC-AE030A394015}"/>
              </a:ext>
            </a:extLst>
          </p:cNvPr>
          <p:cNvPicPr>
            <a:picLocks noChangeAspect="1"/>
          </p:cNvPicPr>
          <p:nvPr/>
        </p:nvPicPr>
        <p:blipFill>
          <a:blip r:embed="rId3"/>
          <a:stretch>
            <a:fillRect/>
          </a:stretch>
        </p:blipFill>
        <p:spPr>
          <a:xfrm>
            <a:off x="2360645" y="499729"/>
            <a:ext cx="6597573" cy="3711135"/>
          </a:xfrm>
          <a:prstGeom prst="rect">
            <a:avLst/>
          </a:prstGeom>
        </p:spPr>
      </p:pic>
      <p:sp>
        <p:nvSpPr>
          <p:cNvPr id="4" name="TextBox 3">
            <a:extLst>
              <a:ext uri="{FF2B5EF4-FFF2-40B4-BE49-F238E27FC236}">
                <a16:creationId xmlns:a16="http://schemas.microsoft.com/office/drawing/2014/main" id="{2BAB4458-AB55-0B66-6C1E-8B9F0040AC86}"/>
              </a:ext>
            </a:extLst>
          </p:cNvPr>
          <p:cNvSpPr txBox="1"/>
          <p:nvPr/>
        </p:nvSpPr>
        <p:spPr>
          <a:xfrm>
            <a:off x="147299" y="5929960"/>
            <a:ext cx="3099754" cy="830997"/>
          </a:xfrm>
          <a:prstGeom prst="rect">
            <a:avLst/>
          </a:prstGeom>
          <a:noFill/>
        </p:spPr>
        <p:txBody>
          <a:bodyPr wrap="square" rtlCol="0">
            <a:spAutoFit/>
          </a:bodyPr>
          <a:lstStyle/>
          <a:p>
            <a:r>
              <a:rPr lang="en-US" sz="1200" dirty="0"/>
              <a:t>Photo credit: Water over the accessway beside the Port Fairy wharf during the June 2014 flood event (Courtesy of the Warrnambool Standard)</a:t>
            </a:r>
            <a:endParaRPr lang="en-AU" sz="1200" dirty="0"/>
          </a:p>
        </p:txBody>
      </p:sp>
    </p:spTree>
    <p:extLst>
      <p:ext uri="{BB962C8B-B14F-4D97-AF65-F5344CB8AC3E}">
        <p14:creationId xmlns:p14="http://schemas.microsoft.com/office/powerpoint/2010/main" val="2366099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5AE4-189E-53C5-DD50-287B509A5BB6}"/>
              </a:ext>
            </a:extLst>
          </p:cNvPr>
          <p:cNvSpPr>
            <a:spLocks noGrp="1"/>
          </p:cNvSpPr>
          <p:nvPr>
            <p:ph type="title"/>
          </p:nvPr>
        </p:nvSpPr>
        <p:spPr/>
        <p:txBody>
          <a:bodyPr/>
          <a:lstStyle/>
          <a:p>
            <a:r>
              <a:rPr lang="en-US" dirty="0"/>
              <a:t>Sea level allowance</a:t>
            </a:r>
            <a:endParaRPr lang="en-AU"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C43FD3C-69B6-F3E5-330B-52246B2623DD}"/>
                  </a:ext>
                </a:extLst>
              </p:cNvPr>
              <p:cNvSpPr>
                <a:spLocks noGrp="1"/>
              </p:cNvSpPr>
              <p:nvPr>
                <p:ph idx="1"/>
              </p:nvPr>
            </p:nvSpPr>
            <p:spPr/>
            <p:txBody>
              <a:bodyPr>
                <a:normAutofit fontScale="92500" lnSpcReduction="10000"/>
              </a:bodyPr>
              <a:lstStyle/>
              <a:p>
                <a:r>
                  <a:rPr lang="en-AU" dirty="0">
                    <a:solidFill>
                      <a:srgbClr val="392D21"/>
                    </a:solidFill>
                    <a:effectLst/>
                    <a:latin typeface="Pero"/>
                    <a:ea typeface="MS Mincho" panose="02020609040205080304" pitchFamily="49" charset="-128"/>
                    <a:cs typeface="Times New Roman" panose="02020603050405020304" pitchFamily="18" charset="0"/>
                  </a:rPr>
                  <a:t>The sea level allowance was derived in the following format (Church et al, 2013):</a:t>
                </a:r>
              </a:p>
              <a:p>
                <a:pPr marL="114300" indent="0">
                  <a:buNone/>
                </a:pPr>
                <a14:m>
                  <m:oMathPara xmlns:m="http://schemas.openxmlformats.org/officeDocument/2006/math">
                    <m:oMathParaPr>
                      <m:jc m:val="center"/>
                    </m:oMathParaPr>
                    <m:oMath xmlns:m="http://schemas.openxmlformats.org/officeDocument/2006/math">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𝐴</m:t>
                      </m:r>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 ∆</m:t>
                      </m:r>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𝑧</m:t>
                      </m:r>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m:t>
                      </m:r>
                      <m:f>
                        <m:fPr>
                          <m:ctrlP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ctrlPr>
                        </m:fPr>
                        <m:num>
                          <m:sSup>
                            <m:sSupPr>
                              <m:ctrlP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ctrlPr>
                            </m:sSupPr>
                            <m:e>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𝜎</m:t>
                              </m:r>
                            </m:e>
                            <m:sup>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2</m:t>
                              </m:r>
                            </m:sup>
                          </m:sSup>
                        </m:num>
                        <m:den>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2</m:t>
                          </m:r>
                          <m:r>
                            <a:rPr lang="en-AU" sz="2400" i="1">
                              <a:solidFill>
                                <a:srgbClr val="392D21"/>
                              </a:solidFill>
                              <a:effectLst/>
                              <a:latin typeface="Cambria Math" panose="02040503050406030204" pitchFamily="18" charset="0"/>
                              <a:ea typeface="MS Mincho" panose="02020609040205080304" pitchFamily="49" charset="-128"/>
                              <a:cs typeface="Times New Roman" panose="02020603050405020304" pitchFamily="18" charset="0"/>
                            </a:rPr>
                            <m:t>𝜆</m:t>
                          </m:r>
                        </m:den>
                      </m:f>
                    </m:oMath>
                  </m:oMathPara>
                </a14:m>
                <a:endParaRPr lang="en-US" sz="2400" dirty="0">
                  <a:solidFill>
                    <a:srgbClr val="392D21"/>
                  </a:solidFill>
                  <a:effectLst/>
                  <a:latin typeface="Pero"/>
                  <a:ea typeface="MS Mincho" panose="02020609040205080304" pitchFamily="49" charset="-128"/>
                  <a:cs typeface="Times New Roman" panose="02020603050405020304" pitchFamily="18" charset="0"/>
                </a:endParaRPr>
              </a:p>
              <a:p>
                <a:pPr marL="114300" indent="0">
                  <a:buNone/>
                </a:pPr>
                <a:endParaRPr lang="en-AU" sz="2400" dirty="0">
                  <a:solidFill>
                    <a:srgbClr val="392D21"/>
                  </a:solidFill>
                  <a:effectLst/>
                  <a:latin typeface="Pero"/>
                  <a:ea typeface="MS Mincho" panose="02020609040205080304" pitchFamily="49" charset="-128"/>
                  <a:cs typeface="Times New Roman" panose="02020603050405020304" pitchFamily="18" charset="0"/>
                </a:endParaRPr>
              </a:p>
              <a:p>
                <a:pPr marL="114300" indent="0">
                  <a:buNone/>
                </a:pPr>
                <a:endParaRPr lang="en-AU" sz="2400" dirty="0">
                  <a:solidFill>
                    <a:srgbClr val="392D21"/>
                  </a:solidFill>
                  <a:latin typeface="Pero"/>
                  <a:ea typeface="MS Mincho" panose="02020609040205080304" pitchFamily="49" charset="-128"/>
                  <a:cs typeface="Times New Roman" panose="02020603050405020304" pitchFamily="18" charset="0"/>
                </a:endParaRPr>
              </a:p>
              <a:p>
                <a:pPr marL="114300" indent="0">
                  <a:buNone/>
                </a:pPr>
                <a:endParaRPr lang="en-AU" sz="2400" dirty="0">
                  <a:solidFill>
                    <a:srgbClr val="392D21"/>
                  </a:solidFill>
                  <a:effectLst/>
                  <a:latin typeface="Pero"/>
                  <a:ea typeface="MS Mincho" panose="02020609040205080304" pitchFamily="49" charset="-128"/>
                  <a:cs typeface="Times New Roman" panose="02020603050405020304" pitchFamily="18" charset="0"/>
                </a:endParaRPr>
              </a:p>
              <a:p>
                <a:r>
                  <a:rPr lang="en-AU" dirty="0"/>
                  <a:t>Important assumptions:</a:t>
                </a:r>
              </a:p>
              <a:p>
                <a:pPr lvl="1"/>
                <a:r>
                  <a:rPr lang="en-US" dirty="0"/>
                  <a:t>The variability of the storm tides will not change in time – </a:t>
                </a:r>
                <a:r>
                  <a:rPr lang="en-US" i="1" dirty="0"/>
                  <a:t>but recent studies are identifying potential changes and we are more aware of compound hazards</a:t>
                </a:r>
              </a:p>
              <a:p>
                <a:pPr lvl="1"/>
                <a:r>
                  <a:rPr lang="en-US" dirty="0"/>
                  <a:t>No contribution due to possible changes in wave setup or runup – </a:t>
                </a:r>
                <a:r>
                  <a:rPr lang="en-US" i="1" dirty="0"/>
                  <a:t>but recent papers are suggesting there may future changes in wave setup</a:t>
                </a:r>
              </a:p>
              <a:p>
                <a:pPr lvl="1"/>
                <a:r>
                  <a:rPr lang="en-US" dirty="0"/>
                  <a:t>No contribution due to changes in tides caused by sea-level rise – </a:t>
                </a:r>
                <a:r>
                  <a:rPr lang="en-US" i="1" dirty="0"/>
                  <a:t>but in delta, estuary and coastal lagoon environments feedback or amplification of the tide can occur</a:t>
                </a:r>
              </a:p>
              <a:p>
                <a:pPr lvl="1"/>
                <a:r>
                  <a:rPr lang="en-US" dirty="0"/>
                  <a:t>Is dependent on the distribution of uncertainty in SLR projections – </a:t>
                </a:r>
                <a:r>
                  <a:rPr lang="en-US" i="1" dirty="0"/>
                  <a:t>High End Scenarios (HES)  (e.g., those including ice melting processes) are of increasing interest</a:t>
                </a:r>
                <a:endParaRPr lang="en-US" dirty="0"/>
              </a:p>
              <a:p>
                <a:pPr lvl="1"/>
                <a:endParaRPr lang="en-AU" dirty="0"/>
              </a:p>
            </p:txBody>
          </p:sp>
        </mc:Choice>
        <mc:Fallback xmlns="">
          <p:sp>
            <p:nvSpPr>
              <p:cNvPr id="3" name="Content Placeholder 2">
                <a:extLst>
                  <a:ext uri="{FF2B5EF4-FFF2-40B4-BE49-F238E27FC236}">
                    <a16:creationId xmlns:a16="http://schemas.microsoft.com/office/drawing/2014/main" id="{8C43FD3C-69B6-F3E5-330B-52246B2623DD}"/>
                  </a:ext>
                </a:extLst>
              </p:cNvPr>
              <p:cNvSpPr>
                <a:spLocks noGrp="1" noRot="1" noChangeAspect="1" noMove="1" noResize="1" noEditPoints="1" noAdjustHandles="1" noChangeArrowheads="1" noChangeShapeType="1" noTextEdit="1"/>
              </p:cNvSpPr>
              <p:nvPr>
                <p:ph idx="1"/>
              </p:nvPr>
            </p:nvSpPr>
            <p:spPr>
              <a:blipFill>
                <a:blip r:embed="rId3"/>
                <a:stretch>
                  <a:fillRect t="-1398" b="-2033"/>
                </a:stretch>
              </a:blipFill>
            </p:spPr>
            <p:txBody>
              <a:bodyPr/>
              <a:lstStyle/>
              <a:p>
                <a:r>
                  <a:rPr lang="en-AU">
                    <a:noFill/>
                  </a:rPr>
                  <a:t> </a:t>
                </a:r>
              </a:p>
            </p:txBody>
          </p:sp>
        </mc:Fallback>
      </mc:AlternateContent>
      <p:cxnSp>
        <p:nvCxnSpPr>
          <p:cNvPr id="5" name="Straight Arrow Connector 4">
            <a:extLst>
              <a:ext uri="{FF2B5EF4-FFF2-40B4-BE49-F238E27FC236}">
                <a16:creationId xmlns:a16="http://schemas.microsoft.com/office/drawing/2014/main" id="{DB1A747C-7AF8-15A4-2855-B5F729FF003B}"/>
              </a:ext>
            </a:extLst>
          </p:cNvPr>
          <p:cNvCxnSpPr>
            <a:cxnSpLocks/>
          </p:cNvCxnSpPr>
          <p:nvPr/>
        </p:nvCxnSpPr>
        <p:spPr>
          <a:xfrm flipV="1">
            <a:off x="4348066" y="2537927"/>
            <a:ext cx="1010816" cy="59715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0F64CBA-761D-2D92-413F-B87F50E31C0F}"/>
              </a:ext>
            </a:extLst>
          </p:cNvPr>
          <p:cNvCxnSpPr>
            <a:cxnSpLocks/>
          </p:cNvCxnSpPr>
          <p:nvPr/>
        </p:nvCxnSpPr>
        <p:spPr>
          <a:xfrm flipH="1">
            <a:off x="6546979" y="2216171"/>
            <a:ext cx="99163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F12D1D1-6109-7BEA-4EB7-026D754FC75C}"/>
              </a:ext>
            </a:extLst>
          </p:cNvPr>
          <p:cNvCxnSpPr>
            <a:cxnSpLocks/>
          </p:cNvCxnSpPr>
          <p:nvPr/>
        </p:nvCxnSpPr>
        <p:spPr>
          <a:xfrm flipH="1" flipV="1">
            <a:off x="6546979" y="2668556"/>
            <a:ext cx="877078" cy="27058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387C884-F342-CD08-F38B-A7D732AD05CD}"/>
              </a:ext>
            </a:extLst>
          </p:cNvPr>
          <p:cNvSpPr txBox="1"/>
          <p:nvPr/>
        </p:nvSpPr>
        <p:spPr>
          <a:xfrm>
            <a:off x="2354944" y="2755320"/>
            <a:ext cx="2239347" cy="646331"/>
          </a:xfrm>
          <a:prstGeom prst="rect">
            <a:avLst/>
          </a:prstGeom>
          <a:noFill/>
        </p:spPr>
        <p:txBody>
          <a:bodyPr wrap="square" rtlCol="0">
            <a:spAutoFit/>
          </a:bodyPr>
          <a:lstStyle/>
          <a:p>
            <a:r>
              <a:rPr lang="en-US" dirty="0"/>
              <a:t>Mean sea level rise for a given scenario</a:t>
            </a:r>
            <a:endParaRPr lang="en-AU" dirty="0"/>
          </a:p>
        </p:txBody>
      </p:sp>
      <p:sp>
        <p:nvSpPr>
          <p:cNvPr id="13" name="TextBox 12">
            <a:extLst>
              <a:ext uri="{FF2B5EF4-FFF2-40B4-BE49-F238E27FC236}">
                <a16:creationId xmlns:a16="http://schemas.microsoft.com/office/drawing/2014/main" id="{16F86481-4B37-E872-3CDD-8213247E21A7}"/>
              </a:ext>
            </a:extLst>
          </p:cNvPr>
          <p:cNvSpPr txBox="1"/>
          <p:nvPr/>
        </p:nvSpPr>
        <p:spPr>
          <a:xfrm>
            <a:off x="7538616" y="1984901"/>
            <a:ext cx="3116131" cy="646331"/>
          </a:xfrm>
          <a:prstGeom prst="rect">
            <a:avLst/>
          </a:prstGeom>
          <a:noFill/>
        </p:spPr>
        <p:txBody>
          <a:bodyPr wrap="square" rtlCol="0">
            <a:spAutoFit/>
          </a:bodyPr>
          <a:lstStyle/>
          <a:p>
            <a:r>
              <a:rPr lang="en-US" dirty="0"/>
              <a:t>Std Dev from the 5</a:t>
            </a:r>
            <a:r>
              <a:rPr lang="en-US" baseline="30000" dirty="0"/>
              <a:t>th</a:t>
            </a:r>
            <a:r>
              <a:rPr lang="en-US" dirty="0"/>
              <a:t> to 95% range of projections</a:t>
            </a:r>
            <a:endParaRPr lang="en-AU" dirty="0"/>
          </a:p>
        </p:txBody>
      </p:sp>
      <p:sp>
        <p:nvSpPr>
          <p:cNvPr id="14" name="TextBox 13">
            <a:extLst>
              <a:ext uri="{FF2B5EF4-FFF2-40B4-BE49-F238E27FC236}">
                <a16:creationId xmlns:a16="http://schemas.microsoft.com/office/drawing/2014/main" id="{16B415CB-62AE-D8BB-0133-5823CD4981F6}"/>
              </a:ext>
            </a:extLst>
          </p:cNvPr>
          <p:cNvSpPr txBox="1"/>
          <p:nvPr/>
        </p:nvSpPr>
        <p:spPr>
          <a:xfrm>
            <a:off x="7516323" y="2811920"/>
            <a:ext cx="2320733" cy="646331"/>
          </a:xfrm>
          <a:prstGeom prst="rect">
            <a:avLst/>
          </a:prstGeom>
          <a:noFill/>
        </p:spPr>
        <p:txBody>
          <a:bodyPr wrap="square" rtlCol="0">
            <a:spAutoFit/>
          </a:bodyPr>
          <a:lstStyle/>
          <a:p>
            <a:r>
              <a:rPr lang="en-US" dirty="0"/>
              <a:t>Scale parameter  for extreme water levels</a:t>
            </a:r>
            <a:endParaRPr lang="en-AU" dirty="0"/>
          </a:p>
        </p:txBody>
      </p:sp>
    </p:spTree>
    <p:extLst>
      <p:ext uri="{BB962C8B-B14F-4D97-AF65-F5344CB8AC3E}">
        <p14:creationId xmlns:p14="http://schemas.microsoft.com/office/powerpoint/2010/main" val="1362759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03FF5-BA2E-6ED6-A252-CB00908B27F3}"/>
              </a:ext>
            </a:extLst>
          </p:cNvPr>
          <p:cNvSpPr>
            <a:spLocks noGrp="1"/>
          </p:cNvSpPr>
          <p:nvPr>
            <p:ph type="title"/>
          </p:nvPr>
        </p:nvSpPr>
        <p:spPr/>
        <p:txBody>
          <a:bodyPr/>
          <a:lstStyle/>
          <a:p>
            <a:r>
              <a:rPr lang="en-US" dirty="0"/>
              <a:t>Sea level allowance</a:t>
            </a:r>
            <a:endParaRPr lang="en-AU" dirty="0"/>
          </a:p>
        </p:txBody>
      </p:sp>
      <p:sp>
        <p:nvSpPr>
          <p:cNvPr id="3" name="Content Placeholder 2">
            <a:extLst>
              <a:ext uri="{FF2B5EF4-FFF2-40B4-BE49-F238E27FC236}">
                <a16:creationId xmlns:a16="http://schemas.microsoft.com/office/drawing/2014/main" id="{D1F1C5D1-E566-341F-CC1D-533E86B7868F}"/>
              </a:ext>
            </a:extLst>
          </p:cNvPr>
          <p:cNvSpPr>
            <a:spLocks noGrp="1"/>
          </p:cNvSpPr>
          <p:nvPr>
            <p:ph idx="1"/>
          </p:nvPr>
        </p:nvSpPr>
        <p:spPr>
          <a:xfrm>
            <a:off x="609600" y="1417638"/>
            <a:ext cx="10160000" cy="4983162"/>
          </a:xfrm>
        </p:spPr>
        <p:txBody>
          <a:bodyPr/>
          <a:lstStyle/>
          <a:p>
            <a:r>
              <a:rPr lang="en-US" dirty="0"/>
              <a:t>Where did 0.8m SLR allowance come from?</a:t>
            </a:r>
          </a:p>
          <a:p>
            <a:pPr lvl="1"/>
            <a:endParaRPr lang="en-AU" dirty="0"/>
          </a:p>
        </p:txBody>
      </p:sp>
      <p:pic>
        <p:nvPicPr>
          <p:cNvPr id="5" name="Picture 4">
            <a:extLst>
              <a:ext uri="{FF2B5EF4-FFF2-40B4-BE49-F238E27FC236}">
                <a16:creationId xmlns:a16="http://schemas.microsoft.com/office/drawing/2014/main" id="{08A3E4CA-97EB-7952-0C96-DEEACB3C5A66}"/>
              </a:ext>
            </a:extLst>
          </p:cNvPr>
          <p:cNvPicPr>
            <a:picLocks noChangeAspect="1"/>
          </p:cNvPicPr>
          <p:nvPr/>
        </p:nvPicPr>
        <p:blipFill>
          <a:blip r:embed="rId3"/>
          <a:stretch>
            <a:fillRect/>
          </a:stretch>
        </p:blipFill>
        <p:spPr>
          <a:xfrm>
            <a:off x="206107" y="4531419"/>
            <a:ext cx="5217765" cy="2118209"/>
          </a:xfrm>
          <a:prstGeom prst="rect">
            <a:avLst/>
          </a:prstGeom>
        </p:spPr>
      </p:pic>
      <p:pic>
        <p:nvPicPr>
          <p:cNvPr id="7" name="Picture 6">
            <a:extLst>
              <a:ext uri="{FF2B5EF4-FFF2-40B4-BE49-F238E27FC236}">
                <a16:creationId xmlns:a16="http://schemas.microsoft.com/office/drawing/2014/main" id="{D735912D-2C2E-71C0-A01F-9AB57B57C8BB}"/>
              </a:ext>
            </a:extLst>
          </p:cNvPr>
          <p:cNvPicPr>
            <a:picLocks noChangeAspect="1"/>
          </p:cNvPicPr>
          <p:nvPr/>
        </p:nvPicPr>
        <p:blipFill>
          <a:blip r:embed="rId4"/>
          <a:stretch>
            <a:fillRect/>
          </a:stretch>
        </p:blipFill>
        <p:spPr>
          <a:xfrm>
            <a:off x="1122260" y="2576610"/>
            <a:ext cx="6210300" cy="2390775"/>
          </a:xfrm>
          <a:prstGeom prst="rect">
            <a:avLst/>
          </a:prstGeom>
        </p:spPr>
      </p:pic>
      <p:sp>
        <p:nvSpPr>
          <p:cNvPr id="8" name="Rectangle: Rounded Corners 7">
            <a:extLst>
              <a:ext uri="{FF2B5EF4-FFF2-40B4-BE49-F238E27FC236}">
                <a16:creationId xmlns:a16="http://schemas.microsoft.com/office/drawing/2014/main" id="{1AFE3074-40AB-7EE5-F3BF-3E7F434DFB4D}"/>
              </a:ext>
            </a:extLst>
          </p:cNvPr>
          <p:cNvSpPr/>
          <p:nvPr/>
        </p:nvSpPr>
        <p:spPr>
          <a:xfrm>
            <a:off x="4768586" y="5034013"/>
            <a:ext cx="573435" cy="15493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Rounded Corners 8">
            <a:extLst>
              <a:ext uri="{FF2B5EF4-FFF2-40B4-BE49-F238E27FC236}">
                <a16:creationId xmlns:a16="http://schemas.microsoft.com/office/drawing/2014/main" id="{42398565-F33F-389B-9D0F-EAE97625604C}"/>
              </a:ext>
            </a:extLst>
          </p:cNvPr>
          <p:cNvSpPr/>
          <p:nvPr/>
        </p:nvSpPr>
        <p:spPr>
          <a:xfrm>
            <a:off x="6559420" y="3219061"/>
            <a:ext cx="615821" cy="16608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extLst>
              <a:ext uri="{FF2B5EF4-FFF2-40B4-BE49-F238E27FC236}">
                <a16:creationId xmlns:a16="http://schemas.microsoft.com/office/drawing/2014/main" id="{5B85C6CB-584B-76D5-3148-D562554CF9A5}"/>
              </a:ext>
            </a:extLst>
          </p:cNvPr>
          <p:cNvSpPr txBox="1"/>
          <p:nvPr/>
        </p:nvSpPr>
        <p:spPr>
          <a:xfrm>
            <a:off x="5423872" y="5253135"/>
            <a:ext cx="1569210" cy="646331"/>
          </a:xfrm>
          <a:prstGeom prst="rect">
            <a:avLst/>
          </a:prstGeom>
          <a:noFill/>
        </p:spPr>
        <p:txBody>
          <a:bodyPr wrap="square" rtlCol="0">
            <a:spAutoFit/>
          </a:bodyPr>
          <a:lstStyle/>
          <a:p>
            <a:r>
              <a:rPr lang="en-US" dirty="0"/>
              <a:t>From Hunter  2013</a:t>
            </a:r>
            <a:endParaRPr lang="en-AU" dirty="0"/>
          </a:p>
        </p:txBody>
      </p:sp>
      <p:sp>
        <p:nvSpPr>
          <p:cNvPr id="11" name="TextBox 10">
            <a:extLst>
              <a:ext uri="{FF2B5EF4-FFF2-40B4-BE49-F238E27FC236}">
                <a16:creationId xmlns:a16="http://schemas.microsoft.com/office/drawing/2014/main" id="{5A5E24DA-3D76-1CD7-0CB1-4A6DEF2BBAC6}"/>
              </a:ext>
            </a:extLst>
          </p:cNvPr>
          <p:cNvSpPr txBox="1"/>
          <p:nvPr/>
        </p:nvSpPr>
        <p:spPr>
          <a:xfrm>
            <a:off x="7242670" y="4208253"/>
            <a:ext cx="1516866" cy="646331"/>
          </a:xfrm>
          <a:prstGeom prst="rect">
            <a:avLst/>
          </a:prstGeom>
          <a:noFill/>
        </p:spPr>
        <p:txBody>
          <a:bodyPr wrap="square" rtlCol="0">
            <a:spAutoFit/>
          </a:bodyPr>
          <a:lstStyle/>
          <a:p>
            <a:r>
              <a:rPr lang="en-US" dirty="0"/>
              <a:t>From Hunter  2014</a:t>
            </a:r>
            <a:endParaRPr lang="en-AU" dirty="0"/>
          </a:p>
        </p:txBody>
      </p:sp>
      <p:graphicFrame>
        <p:nvGraphicFramePr>
          <p:cNvPr id="12" name="Table 12">
            <a:extLst>
              <a:ext uri="{FF2B5EF4-FFF2-40B4-BE49-F238E27FC236}">
                <a16:creationId xmlns:a16="http://schemas.microsoft.com/office/drawing/2014/main" id="{E598CE32-5A16-02B3-0BF9-0E40E47A8AEE}"/>
              </a:ext>
            </a:extLst>
          </p:cNvPr>
          <p:cNvGraphicFramePr>
            <a:graphicFrameLocks noGrp="1"/>
          </p:cNvGraphicFramePr>
          <p:nvPr>
            <p:extLst>
              <p:ext uri="{D42A27DB-BD31-4B8C-83A1-F6EECF244321}">
                <p14:modId xmlns:p14="http://schemas.microsoft.com/office/powerpoint/2010/main" val="4125018385"/>
              </p:ext>
            </p:extLst>
          </p:nvPr>
        </p:nvGraphicFramePr>
        <p:xfrm>
          <a:off x="4192066" y="1842967"/>
          <a:ext cx="6773335" cy="74168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1109230737"/>
                    </a:ext>
                  </a:extLst>
                </a:gridCol>
                <a:gridCol w="1003969">
                  <a:extLst>
                    <a:ext uri="{9D8B030D-6E8A-4147-A177-3AD203B41FA5}">
                      <a16:colId xmlns:a16="http://schemas.microsoft.com/office/drawing/2014/main" val="1793079719"/>
                    </a:ext>
                  </a:extLst>
                </a:gridCol>
                <a:gridCol w="1705365">
                  <a:extLst>
                    <a:ext uri="{9D8B030D-6E8A-4147-A177-3AD203B41FA5}">
                      <a16:colId xmlns:a16="http://schemas.microsoft.com/office/drawing/2014/main" val="268685701"/>
                    </a:ext>
                  </a:extLst>
                </a:gridCol>
                <a:gridCol w="1354667">
                  <a:extLst>
                    <a:ext uri="{9D8B030D-6E8A-4147-A177-3AD203B41FA5}">
                      <a16:colId xmlns:a16="http://schemas.microsoft.com/office/drawing/2014/main" val="861021783"/>
                    </a:ext>
                  </a:extLst>
                </a:gridCol>
                <a:gridCol w="1354667">
                  <a:extLst>
                    <a:ext uri="{9D8B030D-6E8A-4147-A177-3AD203B41FA5}">
                      <a16:colId xmlns:a16="http://schemas.microsoft.com/office/drawing/2014/main" val="3741544999"/>
                    </a:ext>
                  </a:extLst>
                </a:gridCol>
              </a:tblGrid>
              <a:tr h="370840">
                <a:tc>
                  <a:txBody>
                    <a:bodyPr/>
                    <a:lstStyle/>
                    <a:p>
                      <a:r>
                        <a:rPr lang="en-US" dirty="0"/>
                        <a:t>Name</a:t>
                      </a:r>
                      <a:endParaRPr lang="en-AU" dirty="0"/>
                    </a:p>
                  </a:txBody>
                  <a:tcPr/>
                </a:tc>
                <a:tc>
                  <a:txBody>
                    <a:bodyPr/>
                    <a:lstStyle/>
                    <a:p>
                      <a:pPr algn="ctr"/>
                      <a:r>
                        <a:rPr lang="en-US" dirty="0"/>
                        <a:t>λ</a:t>
                      </a:r>
                      <a:endParaRPr lang="en-AU" dirty="0"/>
                    </a:p>
                  </a:txBody>
                  <a:tcPr/>
                </a:tc>
                <a:tc>
                  <a:txBody>
                    <a:bodyPr/>
                    <a:lstStyle/>
                    <a:p>
                      <a:pPr algn="ctr"/>
                      <a:r>
                        <a:rPr lang="el-GR" dirty="0"/>
                        <a:t>Δ</a:t>
                      </a:r>
                      <a:r>
                        <a:rPr lang="en-US" dirty="0"/>
                        <a:t>z, </a:t>
                      </a:r>
                      <a:r>
                        <a:rPr lang="el-GR" dirty="0"/>
                        <a:t>σ</a:t>
                      </a:r>
                      <a:endParaRPr lang="en-AU" dirty="0"/>
                    </a:p>
                  </a:txBody>
                  <a:tcPr/>
                </a:tc>
                <a:tc>
                  <a:txBody>
                    <a:bodyPr/>
                    <a:lstStyle/>
                    <a:p>
                      <a:r>
                        <a:rPr lang="en-US" dirty="0"/>
                        <a:t>Projection</a:t>
                      </a:r>
                      <a:endParaRPr lang="en-AU" dirty="0"/>
                    </a:p>
                  </a:txBody>
                  <a:tcPr/>
                </a:tc>
                <a:tc>
                  <a:txBody>
                    <a:bodyPr/>
                    <a:lstStyle/>
                    <a:p>
                      <a:r>
                        <a:rPr lang="en-US" dirty="0"/>
                        <a:t>Allowance</a:t>
                      </a:r>
                      <a:endParaRPr lang="en-AU" dirty="0"/>
                    </a:p>
                  </a:txBody>
                  <a:tcPr/>
                </a:tc>
                <a:extLst>
                  <a:ext uri="{0D108BD9-81ED-4DB2-BD59-A6C34878D82A}">
                    <a16:rowId xmlns:a16="http://schemas.microsoft.com/office/drawing/2014/main" val="1841157296"/>
                  </a:ext>
                </a:extLst>
              </a:tr>
              <a:tr h="370840">
                <a:tc>
                  <a:txBody>
                    <a:bodyPr/>
                    <a:lstStyle/>
                    <a:p>
                      <a:r>
                        <a:rPr lang="en-US" dirty="0"/>
                        <a:t>Portland</a:t>
                      </a:r>
                      <a:endParaRPr lang="en-AU" dirty="0"/>
                    </a:p>
                  </a:txBody>
                  <a:tcPr/>
                </a:tc>
                <a:tc>
                  <a:txBody>
                    <a:bodyPr/>
                    <a:lstStyle/>
                    <a:p>
                      <a:pPr algn="ctr"/>
                      <a:r>
                        <a:rPr lang="en-US" dirty="0"/>
                        <a:t>0.067</a:t>
                      </a:r>
                      <a:endParaRPr lang="en-AU"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0.72</a:t>
                      </a:r>
                      <a:r>
                        <a:rPr lang="en-AU" dirty="0"/>
                        <a:t>, ~0.2-0.25</a:t>
                      </a:r>
                    </a:p>
                  </a:txBody>
                  <a:tcPr/>
                </a:tc>
                <a:tc>
                  <a:txBody>
                    <a:bodyPr/>
                    <a:lstStyle/>
                    <a:p>
                      <a:pPr algn="ctr"/>
                      <a:r>
                        <a:rPr lang="en-US" dirty="0"/>
                        <a:t>0.44, 1.22</a:t>
                      </a:r>
                      <a:endParaRPr lang="en-AU" dirty="0"/>
                    </a:p>
                  </a:txBody>
                  <a:tcPr/>
                </a:tc>
                <a:tc>
                  <a:txBody>
                    <a:bodyPr/>
                    <a:lstStyle/>
                    <a:p>
                      <a:r>
                        <a:rPr lang="en-AU" dirty="0"/>
                        <a:t>~1.0 to 1.2</a:t>
                      </a:r>
                    </a:p>
                  </a:txBody>
                  <a:tcPr/>
                </a:tc>
                <a:extLst>
                  <a:ext uri="{0D108BD9-81ED-4DB2-BD59-A6C34878D82A}">
                    <a16:rowId xmlns:a16="http://schemas.microsoft.com/office/drawing/2014/main" val="1304355543"/>
                  </a:ext>
                </a:extLst>
              </a:tr>
            </a:tbl>
          </a:graphicData>
        </a:graphic>
      </p:graphicFrame>
      <p:sp>
        <p:nvSpPr>
          <p:cNvPr id="13" name="TextBox 12">
            <a:extLst>
              <a:ext uri="{FF2B5EF4-FFF2-40B4-BE49-F238E27FC236}">
                <a16:creationId xmlns:a16="http://schemas.microsoft.com/office/drawing/2014/main" id="{5A02A23F-77CF-A711-198A-88005868ED97}"/>
              </a:ext>
            </a:extLst>
          </p:cNvPr>
          <p:cNvSpPr txBox="1"/>
          <p:nvPr/>
        </p:nvSpPr>
        <p:spPr>
          <a:xfrm>
            <a:off x="8310788" y="2774337"/>
            <a:ext cx="2458811" cy="646331"/>
          </a:xfrm>
          <a:prstGeom prst="rect">
            <a:avLst/>
          </a:prstGeom>
          <a:noFill/>
        </p:spPr>
        <p:txBody>
          <a:bodyPr wrap="square" rtlCol="0">
            <a:spAutoFit/>
          </a:bodyPr>
          <a:lstStyle/>
          <a:p>
            <a:r>
              <a:rPr lang="en-US" dirty="0"/>
              <a:t>Based in IPCC 6</a:t>
            </a:r>
            <a:r>
              <a:rPr lang="en-US" baseline="30000" dirty="0"/>
              <a:t>th</a:t>
            </a:r>
            <a:r>
              <a:rPr lang="en-US" dirty="0"/>
              <a:t> Assessment projections</a:t>
            </a:r>
            <a:endParaRPr lang="en-AU" dirty="0"/>
          </a:p>
        </p:txBody>
      </p:sp>
    </p:spTree>
    <p:extLst>
      <p:ext uri="{BB962C8B-B14F-4D97-AF65-F5344CB8AC3E}">
        <p14:creationId xmlns:p14="http://schemas.microsoft.com/office/powerpoint/2010/main" val="3414616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871EB-9D31-D014-DA67-FE44ED5DA58A}"/>
              </a:ext>
            </a:extLst>
          </p:cNvPr>
          <p:cNvSpPr>
            <a:spLocks noGrp="1"/>
          </p:cNvSpPr>
          <p:nvPr>
            <p:ph type="title"/>
          </p:nvPr>
        </p:nvSpPr>
        <p:spPr/>
        <p:txBody>
          <a:bodyPr/>
          <a:lstStyle/>
          <a:p>
            <a:r>
              <a:rPr lang="en-US" dirty="0"/>
              <a:t>Local sea level rise</a:t>
            </a:r>
            <a:endParaRPr lang="en-AU" dirty="0"/>
          </a:p>
        </p:txBody>
      </p:sp>
      <p:pic>
        <p:nvPicPr>
          <p:cNvPr id="4" name="Content Placeholder 3">
            <a:extLst>
              <a:ext uri="{FF2B5EF4-FFF2-40B4-BE49-F238E27FC236}">
                <a16:creationId xmlns:a16="http://schemas.microsoft.com/office/drawing/2014/main" id="{48E8D82E-47E0-5917-6635-6E852D2850CA}"/>
              </a:ext>
            </a:extLst>
          </p:cNvPr>
          <p:cNvPicPr>
            <a:picLocks noGrp="1" noChangeAspect="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2015364" y="1600200"/>
            <a:ext cx="7348471" cy="4800600"/>
          </a:xfrm>
          <a:prstGeom prst="rect">
            <a:avLst/>
          </a:prstGeom>
          <a:noFill/>
        </p:spPr>
      </p:pic>
    </p:spTree>
    <p:extLst>
      <p:ext uri="{BB962C8B-B14F-4D97-AF65-F5344CB8AC3E}">
        <p14:creationId xmlns:p14="http://schemas.microsoft.com/office/powerpoint/2010/main" val="2975090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AB0A5-4656-F22E-BF30-9F87C26476A4}"/>
              </a:ext>
            </a:extLst>
          </p:cNvPr>
          <p:cNvSpPr>
            <a:spLocks noGrp="1"/>
          </p:cNvSpPr>
          <p:nvPr>
            <p:ph type="title"/>
          </p:nvPr>
        </p:nvSpPr>
        <p:spPr/>
        <p:txBody>
          <a:bodyPr/>
          <a:lstStyle/>
          <a:p>
            <a:r>
              <a:rPr lang="en-US" dirty="0"/>
              <a:t>Time frames</a:t>
            </a:r>
            <a:endParaRPr lang="en-AU" dirty="0"/>
          </a:p>
        </p:txBody>
      </p:sp>
      <p:graphicFrame>
        <p:nvGraphicFramePr>
          <p:cNvPr id="4" name="Content Placeholder 3">
            <a:extLst>
              <a:ext uri="{FF2B5EF4-FFF2-40B4-BE49-F238E27FC236}">
                <a16:creationId xmlns:a16="http://schemas.microsoft.com/office/drawing/2014/main" id="{3E187595-0AB9-DDA9-51B7-17C0C5193580}"/>
              </a:ext>
            </a:extLst>
          </p:cNvPr>
          <p:cNvGraphicFramePr>
            <a:graphicFrameLocks noGrp="1"/>
          </p:cNvGraphicFramePr>
          <p:nvPr>
            <p:ph idx="1"/>
            <p:extLst>
              <p:ext uri="{D42A27DB-BD31-4B8C-83A1-F6EECF244321}">
                <p14:modId xmlns:p14="http://schemas.microsoft.com/office/powerpoint/2010/main" val="2123031088"/>
              </p:ext>
            </p:extLst>
          </p:nvPr>
        </p:nvGraphicFramePr>
        <p:xfrm>
          <a:off x="609600" y="1675932"/>
          <a:ext cx="7168130" cy="2112294"/>
        </p:xfrm>
        <a:graphic>
          <a:graphicData uri="http://schemas.openxmlformats.org/drawingml/2006/table">
            <a:tbl>
              <a:tblPr firstRow="1" firstCol="1" bandRow="1">
                <a:tableStyleId>{5C22544A-7EE6-4342-B048-85BDC9FD1C3A}</a:tableStyleId>
              </a:tblPr>
              <a:tblGrid>
                <a:gridCol w="1046623">
                  <a:extLst>
                    <a:ext uri="{9D8B030D-6E8A-4147-A177-3AD203B41FA5}">
                      <a16:colId xmlns:a16="http://schemas.microsoft.com/office/drawing/2014/main" val="812067349"/>
                    </a:ext>
                  </a:extLst>
                </a:gridCol>
                <a:gridCol w="874501">
                  <a:extLst>
                    <a:ext uri="{9D8B030D-6E8A-4147-A177-3AD203B41FA5}">
                      <a16:colId xmlns:a16="http://schemas.microsoft.com/office/drawing/2014/main" val="1676059506"/>
                    </a:ext>
                  </a:extLst>
                </a:gridCol>
                <a:gridCol w="874501">
                  <a:extLst>
                    <a:ext uri="{9D8B030D-6E8A-4147-A177-3AD203B41FA5}">
                      <a16:colId xmlns:a16="http://schemas.microsoft.com/office/drawing/2014/main" val="2720437246"/>
                    </a:ext>
                  </a:extLst>
                </a:gridCol>
                <a:gridCol w="874501">
                  <a:extLst>
                    <a:ext uri="{9D8B030D-6E8A-4147-A177-3AD203B41FA5}">
                      <a16:colId xmlns:a16="http://schemas.microsoft.com/office/drawing/2014/main" val="1253471351"/>
                    </a:ext>
                  </a:extLst>
                </a:gridCol>
                <a:gridCol w="874501">
                  <a:extLst>
                    <a:ext uri="{9D8B030D-6E8A-4147-A177-3AD203B41FA5}">
                      <a16:colId xmlns:a16="http://schemas.microsoft.com/office/drawing/2014/main" val="1562437737"/>
                    </a:ext>
                  </a:extLst>
                </a:gridCol>
                <a:gridCol w="874501">
                  <a:extLst>
                    <a:ext uri="{9D8B030D-6E8A-4147-A177-3AD203B41FA5}">
                      <a16:colId xmlns:a16="http://schemas.microsoft.com/office/drawing/2014/main" val="1023844420"/>
                    </a:ext>
                  </a:extLst>
                </a:gridCol>
                <a:gridCol w="874501">
                  <a:extLst>
                    <a:ext uri="{9D8B030D-6E8A-4147-A177-3AD203B41FA5}">
                      <a16:colId xmlns:a16="http://schemas.microsoft.com/office/drawing/2014/main" val="1963933757"/>
                    </a:ext>
                  </a:extLst>
                </a:gridCol>
                <a:gridCol w="874501">
                  <a:extLst>
                    <a:ext uri="{9D8B030D-6E8A-4147-A177-3AD203B41FA5}">
                      <a16:colId xmlns:a16="http://schemas.microsoft.com/office/drawing/2014/main" val="4133412298"/>
                    </a:ext>
                  </a:extLst>
                </a:gridCol>
              </a:tblGrid>
              <a:tr h="275517">
                <a:tc rowSpan="2">
                  <a:txBody>
                    <a:bodyPr/>
                    <a:lstStyle/>
                    <a:p>
                      <a:r>
                        <a:rPr lang="en-AU" sz="1200">
                          <a:effectLst/>
                        </a:rPr>
                        <a:t>Scenario</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gridSpan="7">
                  <a:txBody>
                    <a:bodyPr/>
                    <a:lstStyle/>
                    <a:p>
                      <a:pPr algn="ctr"/>
                      <a:r>
                        <a:rPr lang="en-AU" sz="1200" dirty="0">
                          <a:effectLst/>
                        </a:rPr>
                        <a:t>Time when sea level rise threshold is reached (50% percentile prediction)</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905664923"/>
                  </a:ext>
                </a:extLst>
              </a:tr>
              <a:tr h="229597">
                <a:tc vMerge="1">
                  <a:txBody>
                    <a:bodyPr/>
                    <a:lstStyle/>
                    <a:p>
                      <a:endParaRPr lang="en-AU"/>
                    </a:p>
                  </a:txBody>
                  <a:tcPr/>
                </a:tc>
                <a:tc>
                  <a:txBody>
                    <a:bodyPr/>
                    <a:lstStyle/>
                    <a:p>
                      <a:pPr algn="ctr"/>
                      <a:r>
                        <a:rPr lang="en-AU" sz="1000">
                          <a:effectLst/>
                        </a:rPr>
                        <a:t>0.2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0.4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0.8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1.2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1.6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2.4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41209230"/>
                  </a:ext>
                </a:extLst>
              </a:tr>
              <a:tr h="229597">
                <a:tc>
                  <a:txBody>
                    <a:bodyPr/>
                    <a:lstStyle/>
                    <a:p>
                      <a:r>
                        <a:rPr lang="en-AU" sz="1000">
                          <a:effectLst/>
                        </a:rPr>
                        <a:t>SSP1-1.9</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dirty="0">
                          <a:effectLst/>
                        </a:rPr>
                        <a:t>2055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2103</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330953930"/>
                  </a:ext>
                </a:extLst>
              </a:tr>
              <a:tr h="229597">
                <a:tc>
                  <a:txBody>
                    <a:bodyPr/>
                    <a:lstStyle/>
                    <a:p>
                      <a:r>
                        <a:rPr lang="en-AU" sz="1000">
                          <a:effectLst/>
                        </a:rPr>
                        <a:t>SSP1-2.6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2052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2095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451942461"/>
                  </a:ext>
                </a:extLst>
              </a:tr>
              <a:tr h="229597">
                <a:tc>
                  <a:txBody>
                    <a:bodyPr/>
                    <a:lstStyle/>
                    <a:p>
                      <a:r>
                        <a:rPr lang="en-AU" sz="1000">
                          <a:effectLst/>
                        </a:rPr>
                        <a:t>SSP2-4.5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2051</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2081</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2135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989821970"/>
                  </a:ext>
                </a:extLst>
              </a:tr>
              <a:tr h="229597">
                <a:tc>
                  <a:txBody>
                    <a:bodyPr/>
                    <a:lstStyle/>
                    <a:p>
                      <a:r>
                        <a:rPr lang="en-AU" sz="1000">
                          <a:effectLst/>
                        </a:rPr>
                        <a:t>SSP3-7.0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2050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2073</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2116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2145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388192492"/>
                  </a:ext>
                </a:extLst>
              </a:tr>
              <a:tr h="229597">
                <a:tc>
                  <a:txBody>
                    <a:bodyPr/>
                    <a:lstStyle/>
                    <a:p>
                      <a:r>
                        <a:rPr lang="en-AU" sz="1000">
                          <a:effectLst/>
                        </a:rPr>
                        <a:t>SSP5-8.5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2045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2066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2107</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2147</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955460944"/>
                  </a:ext>
                </a:extLst>
              </a:tr>
              <a:tr h="459195">
                <a:tc>
                  <a:txBody>
                    <a:bodyPr/>
                    <a:lstStyle/>
                    <a:p>
                      <a:r>
                        <a:rPr lang="en-AU" sz="1000">
                          <a:effectLst/>
                        </a:rPr>
                        <a:t>SSP5-8.5 (low confidence)</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2048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2062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2095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2121</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2139</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735031450"/>
                  </a:ext>
                </a:extLst>
              </a:tr>
            </a:tbl>
          </a:graphicData>
        </a:graphic>
      </p:graphicFrame>
      <p:graphicFrame>
        <p:nvGraphicFramePr>
          <p:cNvPr id="5" name="Table 4">
            <a:extLst>
              <a:ext uri="{FF2B5EF4-FFF2-40B4-BE49-F238E27FC236}">
                <a16:creationId xmlns:a16="http://schemas.microsoft.com/office/drawing/2014/main" id="{D41322ED-120F-BBC4-9014-DDCC56F8202F}"/>
              </a:ext>
            </a:extLst>
          </p:cNvPr>
          <p:cNvGraphicFramePr>
            <a:graphicFrameLocks noGrp="1"/>
          </p:cNvGraphicFramePr>
          <p:nvPr>
            <p:extLst>
              <p:ext uri="{D42A27DB-BD31-4B8C-83A1-F6EECF244321}">
                <p14:modId xmlns:p14="http://schemas.microsoft.com/office/powerpoint/2010/main" val="2185822253"/>
              </p:ext>
            </p:extLst>
          </p:nvPr>
        </p:nvGraphicFramePr>
        <p:xfrm>
          <a:off x="2511935" y="4042942"/>
          <a:ext cx="7168130" cy="1953675"/>
        </p:xfrm>
        <a:graphic>
          <a:graphicData uri="http://schemas.openxmlformats.org/drawingml/2006/table">
            <a:tbl>
              <a:tblPr firstRow="1" firstCol="1" bandRow="1">
                <a:tableStyleId>{5C22544A-7EE6-4342-B048-85BDC9FD1C3A}</a:tableStyleId>
              </a:tblPr>
              <a:tblGrid>
                <a:gridCol w="1046623">
                  <a:extLst>
                    <a:ext uri="{9D8B030D-6E8A-4147-A177-3AD203B41FA5}">
                      <a16:colId xmlns:a16="http://schemas.microsoft.com/office/drawing/2014/main" val="1952953589"/>
                    </a:ext>
                  </a:extLst>
                </a:gridCol>
                <a:gridCol w="874501">
                  <a:extLst>
                    <a:ext uri="{9D8B030D-6E8A-4147-A177-3AD203B41FA5}">
                      <a16:colId xmlns:a16="http://schemas.microsoft.com/office/drawing/2014/main" val="3539590289"/>
                    </a:ext>
                  </a:extLst>
                </a:gridCol>
                <a:gridCol w="874501">
                  <a:extLst>
                    <a:ext uri="{9D8B030D-6E8A-4147-A177-3AD203B41FA5}">
                      <a16:colId xmlns:a16="http://schemas.microsoft.com/office/drawing/2014/main" val="116044961"/>
                    </a:ext>
                  </a:extLst>
                </a:gridCol>
                <a:gridCol w="874501">
                  <a:extLst>
                    <a:ext uri="{9D8B030D-6E8A-4147-A177-3AD203B41FA5}">
                      <a16:colId xmlns:a16="http://schemas.microsoft.com/office/drawing/2014/main" val="1998903066"/>
                    </a:ext>
                  </a:extLst>
                </a:gridCol>
                <a:gridCol w="874501">
                  <a:extLst>
                    <a:ext uri="{9D8B030D-6E8A-4147-A177-3AD203B41FA5}">
                      <a16:colId xmlns:a16="http://schemas.microsoft.com/office/drawing/2014/main" val="3491217512"/>
                    </a:ext>
                  </a:extLst>
                </a:gridCol>
                <a:gridCol w="874501">
                  <a:extLst>
                    <a:ext uri="{9D8B030D-6E8A-4147-A177-3AD203B41FA5}">
                      <a16:colId xmlns:a16="http://schemas.microsoft.com/office/drawing/2014/main" val="1515592179"/>
                    </a:ext>
                  </a:extLst>
                </a:gridCol>
                <a:gridCol w="874501">
                  <a:extLst>
                    <a:ext uri="{9D8B030D-6E8A-4147-A177-3AD203B41FA5}">
                      <a16:colId xmlns:a16="http://schemas.microsoft.com/office/drawing/2014/main" val="3105552337"/>
                    </a:ext>
                  </a:extLst>
                </a:gridCol>
                <a:gridCol w="874501">
                  <a:extLst>
                    <a:ext uri="{9D8B030D-6E8A-4147-A177-3AD203B41FA5}">
                      <a16:colId xmlns:a16="http://schemas.microsoft.com/office/drawing/2014/main" val="2823943133"/>
                    </a:ext>
                  </a:extLst>
                </a:gridCol>
              </a:tblGrid>
              <a:tr h="254827">
                <a:tc rowSpan="2">
                  <a:txBody>
                    <a:bodyPr/>
                    <a:lstStyle/>
                    <a:p>
                      <a:r>
                        <a:rPr lang="en-AU" sz="1200">
                          <a:effectLst/>
                        </a:rPr>
                        <a:t>Scenario</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gridSpan="7">
                  <a:txBody>
                    <a:bodyPr/>
                    <a:lstStyle/>
                    <a:p>
                      <a:pPr algn="ctr"/>
                      <a:r>
                        <a:rPr lang="en-AU" sz="1200">
                          <a:effectLst/>
                        </a:rPr>
                        <a:t>Time when sea level rise threshold is reached (95% percentile prediction)</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121106690"/>
                  </a:ext>
                </a:extLst>
              </a:tr>
              <a:tr h="212356">
                <a:tc vMerge="1">
                  <a:txBody>
                    <a:bodyPr/>
                    <a:lstStyle/>
                    <a:p>
                      <a:endParaRPr lang="en-AU"/>
                    </a:p>
                  </a:txBody>
                  <a:tcPr/>
                </a:tc>
                <a:tc>
                  <a:txBody>
                    <a:bodyPr/>
                    <a:lstStyle/>
                    <a:p>
                      <a:pPr algn="ctr"/>
                      <a:r>
                        <a:rPr lang="en-AU" sz="1000">
                          <a:effectLst/>
                        </a:rPr>
                        <a:t>0.2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0.4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0.8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1.2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1.6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2.4 m</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675524840"/>
                  </a:ext>
                </a:extLst>
              </a:tr>
              <a:tr h="212356">
                <a:tc>
                  <a:txBody>
                    <a:bodyPr/>
                    <a:lstStyle/>
                    <a:p>
                      <a:r>
                        <a:rPr lang="en-AU" sz="1000">
                          <a:effectLst/>
                        </a:rPr>
                        <a:t>SSP1-1.9</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dirty="0">
                          <a:effectLst/>
                        </a:rPr>
                        <a:t>2036</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2060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2102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701948080"/>
                  </a:ext>
                </a:extLst>
              </a:tr>
              <a:tr h="212356">
                <a:tc>
                  <a:txBody>
                    <a:bodyPr/>
                    <a:lstStyle/>
                    <a:p>
                      <a:r>
                        <a:rPr lang="en-AU" sz="1000">
                          <a:effectLst/>
                        </a:rPr>
                        <a:t>SSP1-2.6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2036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2057</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2092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2118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212215193"/>
                  </a:ext>
                </a:extLst>
              </a:tr>
              <a:tr h="212356">
                <a:tc>
                  <a:txBody>
                    <a:bodyPr/>
                    <a:lstStyle/>
                    <a:p>
                      <a:r>
                        <a:rPr lang="en-AU" sz="1000">
                          <a:effectLst/>
                        </a:rPr>
                        <a:t>SSP2-4.5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2037</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2054</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2086</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2118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2150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506933557"/>
                  </a:ext>
                </a:extLst>
              </a:tr>
              <a:tr h="212356">
                <a:tc>
                  <a:txBody>
                    <a:bodyPr/>
                    <a:lstStyle/>
                    <a:p>
                      <a:r>
                        <a:rPr lang="en-AU" sz="1000">
                          <a:effectLst/>
                        </a:rPr>
                        <a:t>SSP3-7.0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2039</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2053</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2085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2105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2128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733345786"/>
                  </a:ext>
                </a:extLst>
              </a:tr>
              <a:tr h="212356">
                <a:tc>
                  <a:txBody>
                    <a:bodyPr/>
                    <a:lstStyle/>
                    <a:p>
                      <a:r>
                        <a:rPr lang="en-AU" sz="1000">
                          <a:effectLst/>
                        </a:rPr>
                        <a:t>SSP5-8.5</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2033</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2053</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2080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2098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2117</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2136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980985663"/>
                  </a:ext>
                </a:extLst>
              </a:tr>
              <a:tr h="424712">
                <a:tc>
                  <a:txBody>
                    <a:bodyPr/>
                    <a:lstStyle/>
                    <a:p>
                      <a:r>
                        <a:rPr lang="en-AU" sz="1000">
                          <a:effectLst/>
                        </a:rPr>
                        <a:t>SSP5-8.5 (low confidence)</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tc>
                <a:tc>
                  <a:txBody>
                    <a:bodyPr/>
                    <a:lstStyle/>
                    <a:p>
                      <a:pPr algn="ctr"/>
                      <a:r>
                        <a:rPr lang="en-AU" sz="1000">
                          <a:effectLst/>
                        </a:rPr>
                        <a:t>2030</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2046</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2062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2075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2085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2095</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2103</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28415716"/>
                  </a:ext>
                </a:extLst>
              </a:tr>
            </a:tbl>
          </a:graphicData>
        </a:graphic>
      </p:graphicFrame>
      <p:cxnSp>
        <p:nvCxnSpPr>
          <p:cNvPr id="7" name="Straight Arrow Connector 6">
            <a:extLst>
              <a:ext uri="{FF2B5EF4-FFF2-40B4-BE49-F238E27FC236}">
                <a16:creationId xmlns:a16="http://schemas.microsoft.com/office/drawing/2014/main" id="{9653C1BF-FDC6-42A2-89E3-D98E3AE33167}"/>
              </a:ext>
            </a:extLst>
          </p:cNvPr>
          <p:cNvCxnSpPr>
            <a:cxnSpLocks/>
          </p:cNvCxnSpPr>
          <p:nvPr/>
        </p:nvCxnSpPr>
        <p:spPr>
          <a:xfrm>
            <a:off x="3984171" y="3209731"/>
            <a:ext cx="1604866" cy="22393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69F932F-595F-DFE7-E113-3D740B4EF4CF}"/>
              </a:ext>
            </a:extLst>
          </p:cNvPr>
          <p:cNvCxnSpPr>
            <a:cxnSpLocks/>
          </p:cNvCxnSpPr>
          <p:nvPr/>
        </p:nvCxnSpPr>
        <p:spPr>
          <a:xfrm>
            <a:off x="4870580" y="3209731"/>
            <a:ext cx="1558212" cy="22393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20376A6F-3EB7-EA58-D011-9CA5E9A22BD9}"/>
              </a:ext>
            </a:extLst>
          </p:cNvPr>
          <p:cNvSpPr/>
          <p:nvPr/>
        </p:nvSpPr>
        <p:spPr>
          <a:xfrm>
            <a:off x="5439747" y="5576740"/>
            <a:ext cx="656253" cy="3825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Oval 12">
            <a:extLst>
              <a:ext uri="{FF2B5EF4-FFF2-40B4-BE49-F238E27FC236}">
                <a16:creationId xmlns:a16="http://schemas.microsoft.com/office/drawing/2014/main" id="{BEB0434F-187C-171C-15FD-8CC576FB3681}"/>
              </a:ext>
            </a:extLst>
          </p:cNvPr>
          <p:cNvSpPr/>
          <p:nvPr/>
        </p:nvSpPr>
        <p:spPr>
          <a:xfrm>
            <a:off x="6291943" y="5576739"/>
            <a:ext cx="656253" cy="3825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787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87347-2761-82A9-4C7E-E8947A78AA43}"/>
              </a:ext>
            </a:extLst>
          </p:cNvPr>
          <p:cNvSpPr>
            <a:spLocks noGrp="1"/>
          </p:cNvSpPr>
          <p:nvPr>
            <p:ph type="title"/>
          </p:nvPr>
        </p:nvSpPr>
        <p:spPr/>
        <p:txBody>
          <a:bodyPr/>
          <a:lstStyle/>
          <a:p>
            <a:r>
              <a:rPr lang="en-US" dirty="0"/>
              <a:t>Operable lifespan of controls</a:t>
            </a:r>
            <a:endParaRPr lang="en-AU" dirty="0"/>
          </a:p>
        </p:txBody>
      </p:sp>
      <p:sp>
        <p:nvSpPr>
          <p:cNvPr id="3" name="Content Placeholder 2">
            <a:extLst>
              <a:ext uri="{FF2B5EF4-FFF2-40B4-BE49-F238E27FC236}">
                <a16:creationId xmlns:a16="http://schemas.microsoft.com/office/drawing/2014/main" id="{E85F3A6E-CFE0-DC81-18FE-E2F24B794AB6}"/>
              </a:ext>
            </a:extLst>
          </p:cNvPr>
          <p:cNvSpPr>
            <a:spLocks noGrp="1"/>
          </p:cNvSpPr>
          <p:nvPr>
            <p:ph idx="1"/>
          </p:nvPr>
        </p:nvSpPr>
        <p:spPr>
          <a:xfrm>
            <a:off x="609600" y="1511559"/>
            <a:ext cx="10160000" cy="4889241"/>
          </a:xfrm>
        </p:spPr>
        <p:txBody>
          <a:bodyPr>
            <a:normAutofit lnSpcReduction="10000"/>
          </a:bodyPr>
          <a:lstStyle/>
          <a:p>
            <a:r>
              <a:rPr lang="en-US" dirty="0"/>
              <a:t>The associated controls within the Port Fairy Floodplain Development Plan include the recommended minimum flood level (Nominal Flood Protection Level, NFPL) based on the 1% AEP flood level for the 1.2m mean sea level rise scenario with no added freeboard.</a:t>
            </a:r>
          </a:p>
          <a:p>
            <a:r>
              <a:rPr lang="en-US" dirty="0"/>
              <a:t>Analysis of levels undertaken by the CMA has shown that floors built to this level will in general, result in floor levels for new development in Port Fairy being raised in the order of 100mm above the minimum floor level the CMA is currently recommending for new development.</a:t>
            </a:r>
          </a:p>
          <a:p>
            <a:r>
              <a:rPr lang="en-US" dirty="0"/>
              <a:t>This level is currently the estimated 1%AEP flood level accounting for 0.8m of sea level rise, plus an added freeboard of 600mm. (Glenelg Hopkins CMA, 2021: Floor Level Analysis)</a:t>
            </a:r>
          </a:p>
          <a:p>
            <a:r>
              <a:rPr lang="en-US" dirty="0"/>
              <a:t>A 1.2m increase in sea level can be expected at Portland (and Port Fairy) by around 2098. At this point in time, buildings with floors finished at the 1%AEP flood level that accounts for 1.2 m sea level rise as proposed via Moyne C69 will no longer have </a:t>
            </a:r>
            <a:r>
              <a:rPr lang="en-US" u="sng" dirty="0"/>
              <a:t>any </a:t>
            </a:r>
            <a:r>
              <a:rPr lang="en-US" dirty="0"/>
              <a:t>margin of safety above 1% AEP floods</a:t>
            </a:r>
            <a:endParaRPr lang="en-AU" dirty="0"/>
          </a:p>
        </p:txBody>
      </p:sp>
    </p:spTree>
    <p:extLst>
      <p:ext uri="{BB962C8B-B14F-4D97-AF65-F5344CB8AC3E}">
        <p14:creationId xmlns:p14="http://schemas.microsoft.com/office/powerpoint/2010/main" val="41626333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CA944-ADEC-9919-C09D-8B982167645B}"/>
              </a:ext>
            </a:extLst>
          </p:cNvPr>
          <p:cNvSpPr>
            <a:spLocks noGrp="1"/>
          </p:cNvSpPr>
          <p:nvPr>
            <p:ph type="title"/>
          </p:nvPr>
        </p:nvSpPr>
        <p:spPr/>
        <p:txBody>
          <a:bodyPr/>
          <a:lstStyle/>
          <a:p>
            <a:r>
              <a:rPr lang="en-US" dirty="0"/>
              <a:t>Operable lifespan of controls</a:t>
            </a:r>
            <a:endParaRPr lang="en-AU" dirty="0"/>
          </a:p>
        </p:txBody>
      </p:sp>
      <p:graphicFrame>
        <p:nvGraphicFramePr>
          <p:cNvPr id="4" name="Content Placeholder 3">
            <a:extLst>
              <a:ext uri="{FF2B5EF4-FFF2-40B4-BE49-F238E27FC236}">
                <a16:creationId xmlns:a16="http://schemas.microsoft.com/office/drawing/2014/main" id="{91479266-4EE6-4C68-5F8B-8A56AC83A499}"/>
              </a:ext>
            </a:extLst>
          </p:cNvPr>
          <p:cNvGraphicFramePr>
            <a:graphicFrameLocks noGrp="1"/>
          </p:cNvGraphicFramePr>
          <p:nvPr>
            <p:ph idx="1"/>
            <p:extLst>
              <p:ext uri="{D42A27DB-BD31-4B8C-83A1-F6EECF244321}">
                <p14:modId xmlns:p14="http://schemas.microsoft.com/office/powerpoint/2010/main" val="3005796264"/>
              </p:ext>
            </p:extLst>
          </p:nvPr>
        </p:nvGraphicFramePr>
        <p:xfrm>
          <a:off x="918929" y="1594756"/>
          <a:ext cx="7049414" cy="999153"/>
        </p:xfrm>
        <a:graphic>
          <a:graphicData uri="http://schemas.openxmlformats.org/drawingml/2006/table">
            <a:tbl>
              <a:tblPr firstRow="1" firstCol="1" bandRow="1">
                <a:tableStyleId>{72833802-FEF1-4C79-8D5D-14CF1EAF98D9}</a:tableStyleId>
              </a:tblPr>
              <a:tblGrid>
                <a:gridCol w="1220359">
                  <a:extLst>
                    <a:ext uri="{9D8B030D-6E8A-4147-A177-3AD203B41FA5}">
                      <a16:colId xmlns:a16="http://schemas.microsoft.com/office/drawing/2014/main" val="3784232039"/>
                    </a:ext>
                  </a:extLst>
                </a:gridCol>
                <a:gridCol w="1724677">
                  <a:extLst>
                    <a:ext uri="{9D8B030D-6E8A-4147-A177-3AD203B41FA5}">
                      <a16:colId xmlns:a16="http://schemas.microsoft.com/office/drawing/2014/main" val="2481985365"/>
                    </a:ext>
                  </a:extLst>
                </a:gridCol>
                <a:gridCol w="1406354">
                  <a:extLst>
                    <a:ext uri="{9D8B030D-6E8A-4147-A177-3AD203B41FA5}">
                      <a16:colId xmlns:a16="http://schemas.microsoft.com/office/drawing/2014/main" val="756873167"/>
                    </a:ext>
                  </a:extLst>
                </a:gridCol>
                <a:gridCol w="1349012">
                  <a:extLst>
                    <a:ext uri="{9D8B030D-6E8A-4147-A177-3AD203B41FA5}">
                      <a16:colId xmlns:a16="http://schemas.microsoft.com/office/drawing/2014/main" val="3747337490"/>
                    </a:ext>
                  </a:extLst>
                </a:gridCol>
                <a:gridCol w="1349012">
                  <a:extLst>
                    <a:ext uri="{9D8B030D-6E8A-4147-A177-3AD203B41FA5}">
                      <a16:colId xmlns:a16="http://schemas.microsoft.com/office/drawing/2014/main" val="4161142616"/>
                    </a:ext>
                  </a:extLst>
                </a:gridCol>
              </a:tblGrid>
              <a:tr h="799322">
                <a:tc>
                  <a:txBody>
                    <a:bodyPr/>
                    <a:lstStyle/>
                    <a:p>
                      <a:pPr algn="ctr"/>
                      <a:r>
                        <a:rPr lang="en-AU" sz="1100" dirty="0">
                          <a:effectLst/>
                        </a:rPr>
                        <a:t>Adaptation threshold (rel. sea level)</a:t>
                      </a:r>
                      <a:endParaRPr lang="en-AU" sz="11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100" dirty="0">
                          <a:effectLst/>
                        </a:rPr>
                        <a:t>Threshold likely to be reached by</a:t>
                      </a:r>
                    </a:p>
                    <a:p>
                      <a:pPr algn="ctr"/>
                      <a:r>
                        <a:rPr lang="en-AU" sz="1100" dirty="0">
                          <a:effectLst/>
                        </a:rPr>
                        <a:t>(95th percentile, SSP5 8.5)</a:t>
                      </a:r>
                      <a:endParaRPr lang="en-AU" sz="11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100" dirty="0">
                          <a:effectLst/>
                        </a:rPr>
                        <a:t>Time NFPL is effectively reduced to 0.6 m</a:t>
                      </a:r>
                      <a:endParaRPr lang="en-AU" sz="11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100" dirty="0">
                          <a:effectLst/>
                        </a:rPr>
                        <a:t>Mean Sea Level NFPL trigger at Portland (TGZ)</a:t>
                      </a:r>
                      <a:endParaRPr lang="en-AU" sz="11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100" dirty="0">
                          <a:effectLst/>
                        </a:rPr>
                        <a:t>Mean Sea Level NFPL trigger at Portland </a:t>
                      </a:r>
                    </a:p>
                    <a:p>
                      <a:pPr algn="ctr"/>
                      <a:r>
                        <a:rPr lang="en-AU" sz="1100" dirty="0">
                          <a:effectLst/>
                        </a:rPr>
                        <a:t>(m AHD)</a:t>
                      </a:r>
                      <a:endParaRPr lang="en-AU" sz="11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787740026"/>
                  </a:ext>
                </a:extLst>
              </a:tr>
              <a:tr h="199831">
                <a:tc>
                  <a:txBody>
                    <a:bodyPr/>
                    <a:lstStyle/>
                    <a:p>
                      <a:pPr algn="ctr"/>
                      <a:r>
                        <a:rPr lang="en-AU" sz="1000">
                          <a:effectLst/>
                        </a:rPr>
                        <a:t>1.2</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2098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a:effectLst/>
                        </a:rPr>
                        <a:t>2068</a:t>
                      </a:r>
                      <a:endParaRPr lang="en-AU" sz="120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1.17</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tc>
                  <a:txBody>
                    <a:bodyPr/>
                    <a:lstStyle/>
                    <a:p>
                      <a:pPr algn="ctr"/>
                      <a:r>
                        <a:rPr lang="en-AU" sz="1000" dirty="0">
                          <a:effectLst/>
                        </a:rPr>
                        <a:t>0.66</a:t>
                      </a:r>
                      <a:endParaRPr lang="en-AU" sz="1200" dirty="0">
                        <a:solidFill>
                          <a:srgbClr val="392D21"/>
                        </a:solidFill>
                        <a:effectLst/>
                        <a:latin typeface="Pero"/>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300692681"/>
                  </a:ext>
                </a:extLst>
              </a:tr>
            </a:tbl>
          </a:graphicData>
        </a:graphic>
      </p:graphicFrame>
      <p:pic>
        <p:nvPicPr>
          <p:cNvPr id="5" name="Picture 4" descr="Diagram&#10;&#10;Description automatically generated with medium confidence">
            <a:extLst>
              <a:ext uri="{FF2B5EF4-FFF2-40B4-BE49-F238E27FC236}">
                <a16:creationId xmlns:a16="http://schemas.microsoft.com/office/drawing/2014/main" id="{6E310109-2554-42E3-0B51-A4E6F370F6E2}"/>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31287" y="2873517"/>
            <a:ext cx="5759450" cy="3779520"/>
          </a:xfrm>
          <a:prstGeom prst="rect">
            <a:avLst/>
          </a:prstGeom>
          <a:noFill/>
        </p:spPr>
      </p:pic>
      <p:sp>
        <p:nvSpPr>
          <p:cNvPr id="6" name="TextBox 5">
            <a:extLst>
              <a:ext uri="{FF2B5EF4-FFF2-40B4-BE49-F238E27FC236}">
                <a16:creationId xmlns:a16="http://schemas.microsoft.com/office/drawing/2014/main" id="{887E3ECC-34E2-35E1-35FE-36E4179310E3}"/>
              </a:ext>
            </a:extLst>
          </p:cNvPr>
          <p:cNvSpPr txBox="1"/>
          <p:nvPr/>
        </p:nvSpPr>
        <p:spPr>
          <a:xfrm>
            <a:off x="8238931" y="3419669"/>
            <a:ext cx="2911151" cy="1754326"/>
          </a:xfrm>
          <a:prstGeom prst="rect">
            <a:avLst/>
          </a:prstGeom>
          <a:noFill/>
        </p:spPr>
        <p:txBody>
          <a:bodyPr wrap="square" rtlCol="0">
            <a:spAutoFit/>
          </a:bodyPr>
          <a:lstStyle/>
          <a:p>
            <a:r>
              <a:rPr lang="en-US" dirty="0"/>
              <a:t>This means that the best estimate of the time over which the 1.2m sea level rise flood level based NFPL is an appropriate planning control is about </a:t>
            </a:r>
            <a:r>
              <a:rPr lang="en-US" u="sng" dirty="0"/>
              <a:t>36 years</a:t>
            </a:r>
            <a:endParaRPr lang="en-AU" u="sng" dirty="0"/>
          </a:p>
        </p:txBody>
      </p:sp>
    </p:spTree>
    <p:extLst>
      <p:ext uri="{BB962C8B-B14F-4D97-AF65-F5344CB8AC3E}">
        <p14:creationId xmlns:p14="http://schemas.microsoft.com/office/powerpoint/2010/main" val="3449879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C8C01-7CEB-2D69-E7BE-736EFDC9DE7E}"/>
              </a:ext>
            </a:extLst>
          </p:cNvPr>
          <p:cNvSpPr>
            <a:spLocks noGrp="1"/>
          </p:cNvSpPr>
          <p:nvPr>
            <p:ph type="title"/>
          </p:nvPr>
        </p:nvSpPr>
        <p:spPr/>
        <p:txBody>
          <a:bodyPr/>
          <a:lstStyle/>
          <a:p>
            <a:r>
              <a:rPr lang="en-US" dirty="0"/>
              <a:t>NFPL</a:t>
            </a:r>
            <a:endParaRPr lang="en-AU" dirty="0"/>
          </a:p>
        </p:txBody>
      </p:sp>
      <p:sp>
        <p:nvSpPr>
          <p:cNvPr id="3" name="Content Placeholder 2">
            <a:extLst>
              <a:ext uri="{FF2B5EF4-FFF2-40B4-BE49-F238E27FC236}">
                <a16:creationId xmlns:a16="http://schemas.microsoft.com/office/drawing/2014/main" id="{D2D8F3B0-8BE4-97AD-A106-6ADD150CFECA}"/>
              </a:ext>
            </a:extLst>
          </p:cNvPr>
          <p:cNvSpPr>
            <a:spLocks noGrp="1"/>
          </p:cNvSpPr>
          <p:nvPr>
            <p:ph idx="1"/>
          </p:nvPr>
        </p:nvSpPr>
        <p:spPr/>
        <p:txBody>
          <a:bodyPr/>
          <a:lstStyle/>
          <a:p>
            <a:r>
              <a:rPr lang="en-US" dirty="0"/>
              <a:t>Which flood level estimate is appropriate for adoption as the NFPL depends on how well a flood level estimate for a future sea level rise scenario balances the burden on development in the short term, with the avoidance of impacts and damage costs in the longer term.</a:t>
            </a:r>
          </a:p>
          <a:p>
            <a:r>
              <a:rPr lang="en-US" dirty="0"/>
              <a:t>This approach to setting the NFPL differs from the common approach applied in the Glenelg Hopkins Region which has been to apply a minimum freeboard margin to adopted 1% AEP design flood level estimates. The difference is subtle in that a freeboard margin is built into a NFPL set using a projected (future) 1% AEP flood level estimate with no added freeboard.</a:t>
            </a:r>
          </a:p>
          <a:p>
            <a:r>
              <a:rPr lang="en-US" b="1" dirty="0"/>
              <a:t>The proposed NFPL is a pragmatic approach that </a:t>
            </a:r>
            <a:r>
              <a:rPr lang="en-US" b="1" dirty="0" err="1"/>
              <a:t>recognises</a:t>
            </a:r>
            <a:r>
              <a:rPr lang="en-US" b="1" dirty="0"/>
              <a:t> the future flood risks but doesn't impose onerous restrictions on redevelopment proposed for existing development</a:t>
            </a:r>
            <a:r>
              <a:rPr lang="en-US" dirty="0"/>
              <a:t>.</a:t>
            </a:r>
            <a:endParaRPr lang="en-AU" dirty="0"/>
          </a:p>
        </p:txBody>
      </p:sp>
    </p:spTree>
    <p:extLst>
      <p:ext uri="{BB962C8B-B14F-4D97-AF65-F5344CB8AC3E}">
        <p14:creationId xmlns:p14="http://schemas.microsoft.com/office/powerpoint/2010/main" val="4280748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095FF-FDDB-D778-B8CA-B41217EEA1FD}"/>
              </a:ext>
            </a:extLst>
          </p:cNvPr>
          <p:cNvSpPr>
            <a:spLocks noGrp="1"/>
          </p:cNvSpPr>
          <p:nvPr>
            <p:ph type="title"/>
          </p:nvPr>
        </p:nvSpPr>
        <p:spPr/>
        <p:txBody>
          <a:bodyPr/>
          <a:lstStyle/>
          <a:p>
            <a:r>
              <a:rPr lang="en-US" dirty="0"/>
              <a:t>NFPL</a:t>
            </a:r>
            <a:endParaRPr lang="en-AU" dirty="0"/>
          </a:p>
        </p:txBody>
      </p:sp>
      <p:sp>
        <p:nvSpPr>
          <p:cNvPr id="3" name="Content Placeholder 2">
            <a:extLst>
              <a:ext uri="{FF2B5EF4-FFF2-40B4-BE49-F238E27FC236}">
                <a16:creationId xmlns:a16="http://schemas.microsoft.com/office/drawing/2014/main" id="{6C8253C3-B64F-79AD-A8B8-A94170E09F2A}"/>
              </a:ext>
            </a:extLst>
          </p:cNvPr>
          <p:cNvSpPr>
            <a:spLocks noGrp="1"/>
          </p:cNvSpPr>
          <p:nvPr>
            <p:ph idx="1"/>
          </p:nvPr>
        </p:nvSpPr>
        <p:spPr/>
        <p:txBody>
          <a:bodyPr>
            <a:normAutofit fontScale="92500" lnSpcReduction="10000"/>
          </a:bodyPr>
          <a:lstStyle/>
          <a:p>
            <a:r>
              <a:rPr lang="en-US" dirty="0"/>
              <a:t>The flood extent for the higher sea level scenario is greater and therefore more properties will be subject to a flood risk consideration and the application of the NFPL within the proposed overlays, for a period potentially in the order of 36 years.</a:t>
            </a:r>
          </a:p>
          <a:p>
            <a:endParaRPr lang="en-US" dirty="0"/>
          </a:p>
          <a:p>
            <a:r>
              <a:rPr lang="en-US" dirty="0"/>
              <a:t>The inclusion of additional properties within the 1.2m SLR scenario flood event provides for consideration of the uncertainty in predicting rates of sea level change and of the compounding risks associated with climate change on both coastal and catchment flooding (IPCC, 2022), and follows the precautionary approach to managing the flood risk between the 0.8m and 1.2m SLR thresholds and is consistent with an adaptation pathways approach to sea level rise flood risk management as conveyed by the Marine and Coastal Strategy.</a:t>
            </a:r>
          </a:p>
          <a:p>
            <a:endParaRPr lang="en-US" dirty="0"/>
          </a:p>
          <a:p>
            <a:r>
              <a:rPr lang="en-US" b="1" dirty="0"/>
              <a:t>Overall, the pathway approach to the setting and revision of the NFPL applied in coastal development decisions by the CMA is valid and provides improved certainty around the requirements to management flood risk at Port Fairy through the NFPL and the time frames over which NFPLs are likely to appropriate</a:t>
            </a:r>
            <a:endParaRPr lang="en-AU" b="1" dirty="0"/>
          </a:p>
        </p:txBody>
      </p:sp>
    </p:spTree>
    <p:extLst>
      <p:ext uri="{BB962C8B-B14F-4D97-AF65-F5344CB8AC3E}">
        <p14:creationId xmlns:p14="http://schemas.microsoft.com/office/powerpoint/2010/main" val="3709878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8549C-E792-52A3-A1DB-27409463541D}"/>
              </a:ext>
            </a:extLst>
          </p:cNvPr>
          <p:cNvSpPr>
            <a:spLocks noGrp="1"/>
          </p:cNvSpPr>
          <p:nvPr>
            <p:ph type="title"/>
          </p:nvPr>
        </p:nvSpPr>
        <p:spPr/>
        <p:txBody>
          <a:bodyPr/>
          <a:lstStyle/>
          <a:p>
            <a:r>
              <a:rPr lang="en-US" dirty="0"/>
              <a:t>Future NFPLs</a:t>
            </a:r>
            <a:endParaRPr lang="en-AU" dirty="0"/>
          </a:p>
        </p:txBody>
      </p:sp>
      <p:sp>
        <p:nvSpPr>
          <p:cNvPr id="3" name="Content Placeholder 2">
            <a:extLst>
              <a:ext uri="{FF2B5EF4-FFF2-40B4-BE49-F238E27FC236}">
                <a16:creationId xmlns:a16="http://schemas.microsoft.com/office/drawing/2014/main" id="{368FCB40-2CC5-A316-A060-9E4954C8B510}"/>
              </a:ext>
            </a:extLst>
          </p:cNvPr>
          <p:cNvSpPr>
            <a:spLocks noGrp="1"/>
          </p:cNvSpPr>
          <p:nvPr>
            <p:ph idx="1"/>
          </p:nvPr>
        </p:nvSpPr>
        <p:spPr/>
        <p:txBody>
          <a:bodyPr/>
          <a:lstStyle/>
          <a:p>
            <a:r>
              <a:rPr lang="en-US" dirty="0"/>
              <a:t>What is certain is that sea level will continue to rise for centuries (or more), and the adequacy of NFPL conditions placed on development today will diminish into the future to the point where they are no longer adequate, so a set and forget approach to land use and development conditions is not a viable long-term option.</a:t>
            </a:r>
          </a:p>
          <a:p>
            <a:endParaRPr lang="en-US" dirty="0"/>
          </a:p>
          <a:p>
            <a:r>
              <a:rPr lang="en-US" dirty="0"/>
              <a:t>The CMAs proposed approach of linking future increases to the NFPL to measured changes in sea level aims to establish a clear framework for decision making that fully accounts for the wide range of plausible impact trajectories in concert with local observation of change.</a:t>
            </a:r>
          </a:p>
          <a:p>
            <a:endParaRPr lang="en-US" dirty="0"/>
          </a:p>
          <a:p>
            <a:r>
              <a:rPr lang="en-US" dirty="0"/>
              <a:t>Tracking annual mean sea level trend data is the main way to evaluate whether actual change is tracking within the projected range or if sea level locally is changing slower or faster than both global rates and the projected local rates</a:t>
            </a:r>
            <a:endParaRPr lang="en-AU" dirty="0"/>
          </a:p>
        </p:txBody>
      </p:sp>
    </p:spTree>
    <p:extLst>
      <p:ext uri="{BB962C8B-B14F-4D97-AF65-F5344CB8AC3E}">
        <p14:creationId xmlns:p14="http://schemas.microsoft.com/office/powerpoint/2010/main" val="1045664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147BF-1FAA-A19F-B113-3B68FDE617BE}"/>
              </a:ext>
            </a:extLst>
          </p:cNvPr>
          <p:cNvSpPr>
            <a:spLocks noGrp="1"/>
          </p:cNvSpPr>
          <p:nvPr>
            <p:ph type="title"/>
          </p:nvPr>
        </p:nvSpPr>
        <p:spPr/>
        <p:txBody>
          <a:bodyPr/>
          <a:lstStyle/>
          <a:p>
            <a:r>
              <a:rPr lang="en-US" dirty="0"/>
              <a:t>IPCC 6</a:t>
            </a:r>
            <a:r>
              <a:rPr lang="en-US" baseline="30000" dirty="0"/>
              <a:t>th</a:t>
            </a:r>
            <a:r>
              <a:rPr lang="en-US" dirty="0"/>
              <a:t> Assessment Report (2021)</a:t>
            </a:r>
            <a:endParaRPr lang="en-AU" dirty="0"/>
          </a:p>
        </p:txBody>
      </p:sp>
      <p:sp>
        <p:nvSpPr>
          <p:cNvPr id="3" name="Content Placeholder 2">
            <a:extLst>
              <a:ext uri="{FF2B5EF4-FFF2-40B4-BE49-F238E27FC236}">
                <a16:creationId xmlns:a16="http://schemas.microsoft.com/office/drawing/2014/main" id="{6224A8B4-2734-EA50-99A3-2688E8C714CD}"/>
              </a:ext>
            </a:extLst>
          </p:cNvPr>
          <p:cNvSpPr>
            <a:spLocks noGrp="1"/>
          </p:cNvSpPr>
          <p:nvPr>
            <p:ph idx="1"/>
          </p:nvPr>
        </p:nvSpPr>
        <p:spPr>
          <a:xfrm>
            <a:off x="609600" y="1417638"/>
            <a:ext cx="10512490" cy="5165724"/>
          </a:xfrm>
        </p:spPr>
        <p:txBody>
          <a:bodyPr>
            <a:normAutofit fontScale="92500"/>
          </a:bodyPr>
          <a:lstStyle/>
          <a:p>
            <a:r>
              <a:rPr lang="en-AU" sz="1800" dirty="0">
                <a:solidFill>
                  <a:srgbClr val="392D21"/>
                </a:solidFill>
                <a:effectLst/>
                <a:latin typeface="Pero"/>
                <a:ea typeface="MS Mincho" panose="02020609040205080304" pitchFamily="49" charset="-128"/>
                <a:cs typeface="Times New Roman" panose="02020603050405020304" pitchFamily="18" charset="0"/>
              </a:rPr>
              <a:t>C.2.8 </a:t>
            </a:r>
            <a:r>
              <a:rPr lang="en-AU" sz="1800" i="1" dirty="0">
                <a:solidFill>
                  <a:srgbClr val="392D21"/>
                </a:solidFill>
                <a:effectLst/>
                <a:latin typeface="Pero"/>
                <a:ea typeface="MS Mincho" panose="02020609040205080304" pitchFamily="49" charset="-128"/>
                <a:cs typeface="Times New Roman" panose="02020603050405020304" pitchFamily="18" charset="0"/>
              </a:rPr>
              <a:t>Sea level rise poses a distinctive and severe adaptation challenge as it implies dealing with slow onset changes and increased frequency and magnitude of extreme sea level events which will escalate in the coming decades (high confidence). Such adaptation challenges would occur much earlier under high rates of sea level rise, in particular if low-likelihood, high impact outcomes associated with collapsing ice sheets occur (high confidence). Responses to ongoing sea level rise and land subsidence in low-lying coastal cities and settlements and small islands include protection, accommodation, advance and planned relocation (high confidence). </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These responses are </a:t>
            </a:r>
            <a:r>
              <a:rPr lang="en-AU" sz="1800" i="1" u="sng"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more effective</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 if combined and/or sequenced, </a:t>
            </a:r>
            <a:r>
              <a:rPr lang="en-AU" sz="1800" i="1" u="sng"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planned well ahead</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 </a:t>
            </a:r>
            <a:r>
              <a:rPr lang="en-AU" sz="1800" i="1" dirty="0">
                <a:solidFill>
                  <a:srgbClr val="392D21"/>
                </a:solidFill>
                <a:effectLst/>
                <a:latin typeface="Pero"/>
                <a:ea typeface="MS Mincho" panose="02020609040205080304" pitchFamily="49" charset="-128"/>
                <a:cs typeface="Times New Roman" panose="02020603050405020304" pitchFamily="18" charset="0"/>
              </a:rPr>
              <a:t>aligned with sociocultural values and development priorities, and underpinned by inclusive community engagement processes (high confidence).</a:t>
            </a:r>
            <a:endParaRPr lang="en-AU" sz="1800" dirty="0">
              <a:solidFill>
                <a:srgbClr val="392D21"/>
              </a:solidFill>
              <a:effectLst/>
              <a:latin typeface="Pero"/>
              <a:ea typeface="MS Mincho" panose="02020609040205080304" pitchFamily="49" charset="-128"/>
              <a:cs typeface="Times New Roman" panose="02020603050405020304" pitchFamily="18" charset="0"/>
            </a:endParaRPr>
          </a:p>
          <a:p>
            <a:pPr marL="114300" indent="0">
              <a:buNone/>
            </a:pPr>
            <a:endParaRPr lang="en-AU" sz="1800" dirty="0">
              <a:solidFill>
                <a:srgbClr val="392D21"/>
              </a:solidFill>
              <a:effectLst/>
              <a:latin typeface="Pero"/>
              <a:ea typeface="MS Mincho" panose="02020609040205080304" pitchFamily="49" charset="-128"/>
              <a:cs typeface="Times New Roman" panose="02020603050405020304" pitchFamily="18" charset="0"/>
            </a:endParaRPr>
          </a:p>
          <a:p>
            <a:r>
              <a:rPr lang="en-AU" sz="1800" dirty="0">
                <a:solidFill>
                  <a:srgbClr val="392D21"/>
                </a:solidFill>
                <a:effectLst/>
                <a:latin typeface="Pero"/>
                <a:ea typeface="MS Mincho" panose="02020609040205080304" pitchFamily="49" charset="-128"/>
                <a:cs typeface="Times New Roman" panose="02020603050405020304" pitchFamily="18" charset="0"/>
              </a:rPr>
              <a:t>D1.1 </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There is a rapidly narrowing window of opportunity to enable climate resilient development</a:t>
            </a:r>
            <a:r>
              <a:rPr lang="en-AU" sz="1800" i="1" dirty="0">
                <a:solidFill>
                  <a:srgbClr val="392D21"/>
                </a:solidFill>
                <a:effectLst/>
                <a:latin typeface="Pero"/>
                <a:ea typeface="MS Mincho" panose="02020609040205080304" pitchFamily="49" charset="-128"/>
                <a:cs typeface="Times New Roman" panose="02020603050405020304" pitchFamily="18" charset="0"/>
              </a:rPr>
              <a:t>. Multiple climate resilient development pathways are still possible by which communities, the private sector, governments, nations and the world can pursue climate resilient development …...  Climate resilient development pathways are progressively constrained by every increment of warming, in particular beyond 1.5°C…..</a:t>
            </a:r>
            <a:endParaRPr lang="en-AU" sz="1800" dirty="0">
              <a:solidFill>
                <a:srgbClr val="392D21"/>
              </a:solidFill>
              <a:effectLst/>
              <a:latin typeface="Pero"/>
              <a:ea typeface="MS Mincho" panose="02020609040205080304" pitchFamily="49" charset="-128"/>
              <a:cs typeface="Times New Roman" panose="02020603050405020304" pitchFamily="18" charset="0"/>
            </a:endParaRPr>
          </a:p>
          <a:p>
            <a:pPr marL="114300" indent="0">
              <a:buNone/>
            </a:pPr>
            <a:endParaRPr lang="en-AU" sz="1800" dirty="0">
              <a:solidFill>
                <a:srgbClr val="392D21"/>
              </a:solidFill>
              <a:effectLst/>
              <a:latin typeface="Pero"/>
              <a:ea typeface="MS Mincho" panose="02020609040205080304" pitchFamily="49" charset="-128"/>
              <a:cs typeface="Times New Roman" panose="02020603050405020304" pitchFamily="18" charset="0"/>
            </a:endParaRPr>
          </a:p>
          <a:p>
            <a:r>
              <a:rPr lang="en-AU" sz="1800" dirty="0">
                <a:solidFill>
                  <a:srgbClr val="392D21"/>
                </a:solidFill>
                <a:effectLst/>
                <a:latin typeface="Pero"/>
                <a:ea typeface="MS Mincho" panose="02020609040205080304" pitchFamily="49" charset="-128"/>
                <a:cs typeface="Times New Roman" panose="02020603050405020304" pitchFamily="18" charset="0"/>
              </a:rPr>
              <a:t>D2.1 </a:t>
            </a:r>
            <a:r>
              <a:rPr lang="en-AU" sz="1800" i="1" dirty="0">
                <a:solidFill>
                  <a:srgbClr val="392D21"/>
                </a:solidFill>
                <a:effectLst/>
                <a:latin typeface="Pero"/>
                <a:ea typeface="MS Mincho" panose="02020609040205080304" pitchFamily="49" charset="-128"/>
                <a:cs typeface="Times New Roman" panose="02020603050405020304" pitchFamily="18" charset="0"/>
              </a:rPr>
              <a:t>Pathways towards climate resilient development overcome jurisdictional and organizational barriers, and are founded on societal choices that accelerate and deepen key system transitions.  </a:t>
            </a:r>
            <a:r>
              <a:rPr lang="en-AU" sz="1800" i="1" u="sng"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Planning processes and decision analysis tools</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 can help identify </a:t>
            </a:r>
            <a:r>
              <a:rPr lang="en-AU" sz="1800" i="1" u="sng"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low regrets options</a:t>
            </a:r>
            <a:r>
              <a:rPr lang="en-AU" sz="1800" i="1"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 that enable </a:t>
            </a:r>
            <a:r>
              <a:rPr lang="en-AU" sz="1800" i="1" u="sng" dirty="0">
                <a:solidFill>
                  <a:srgbClr val="392D21"/>
                </a:solidFill>
                <a:effectLst/>
                <a:highlight>
                  <a:srgbClr val="FFFF00"/>
                </a:highlight>
                <a:latin typeface="Pero"/>
                <a:ea typeface="MS Mincho" panose="02020609040205080304" pitchFamily="49" charset="-128"/>
                <a:cs typeface="Times New Roman" panose="02020603050405020304" pitchFamily="18" charset="0"/>
              </a:rPr>
              <a:t>mitigation and adaptation in the face of change, complexity, deep uncertainty and divergent views</a:t>
            </a:r>
            <a:endParaRPr lang="en-AU" sz="1800" dirty="0">
              <a:solidFill>
                <a:srgbClr val="392D21"/>
              </a:solidFill>
              <a:effectLst/>
              <a:highlight>
                <a:srgbClr val="FFFF00"/>
              </a:highlight>
              <a:latin typeface="Pero"/>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724605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5F97A-5ABF-4CE6-AF30-44D462675270}"/>
              </a:ext>
            </a:extLst>
          </p:cNvPr>
          <p:cNvSpPr>
            <a:spLocks noGrp="1"/>
          </p:cNvSpPr>
          <p:nvPr>
            <p:ph type="title"/>
          </p:nvPr>
        </p:nvSpPr>
        <p:spPr>
          <a:xfrm>
            <a:off x="609600" y="274638"/>
            <a:ext cx="10160000" cy="1143000"/>
          </a:xfrm>
        </p:spPr>
        <p:txBody>
          <a:bodyPr anchor="ctr">
            <a:normAutofit/>
          </a:bodyPr>
          <a:lstStyle/>
          <a:p>
            <a:r>
              <a:rPr lang="en-US" dirty="0"/>
              <a:t>Basis of my evidence</a:t>
            </a:r>
            <a:endParaRPr lang="en-AU" dirty="0"/>
          </a:p>
        </p:txBody>
      </p:sp>
      <p:sp>
        <p:nvSpPr>
          <p:cNvPr id="3" name="Content Placeholder 2">
            <a:extLst>
              <a:ext uri="{FF2B5EF4-FFF2-40B4-BE49-F238E27FC236}">
                <a16:creationId xmlns:a16="http://schemas.microsoft.com/office/drawing/2014/main" id="{B1A183F8-6084-47E8-A2A4-2CA2D7CE64DD}"/>
              </a:ext>
            </a:extLst>
          </p:cNvPr>
          <p:cNvSpPr>
            <a:spLocks noGrp="1"/>
          </p:cNvSpPr>
          <p:nvPr>
            <p:ph sz="half" idx="1"/>
          </p:nvPr>
        </p:nvSpPr>
        <p:spPr>
          <a:xfrm>
            <a:off x="609600" y="1536192"/>
            <a:ext cx="4876800" cy="4590288"/>
          </a:xfrm>
        </p:spPr>
        <p:txBody>
          <a:bodyPr>
            <a:normAutofit/>
          </a:bodyPr>
          <a:lstStyle/>
          <a:p>
            <a:r>
              <a:rPr lang="en-US"/>
              <a:t>Streamology (2022). Tide Gauge Trigger Levels for Sea Level Rise Adaptation Pathways, Report prepared for the Glenelg Hopkins Catchment Management Authority</a:t>
            </a:r>
            <a:endParaRPr lang="en-AU"/>
          </a:p>
        </p:txBody>
      </p:sp>
      <p:pic>
        <p:nvPicPr>
          <p:cNvPr id="9" name="Picture 8">
            <a:extLst>
              <a:ext uri="{FF2B5EF4-FFF2-40B4-BE49-F238E27FC236}">
                <a16:creationId xmlns:a16="http://schemas.microsoft.com/office/drawing/2014/main" id="{8E91F9A9-661E-1730-058A-FB0136BF333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bwMode="auto">
          <a:xfrm>
            <a:off x="5607050" y="1675755"/>
            <a:ext cx="5312865" cy="3506490"/>
          </a:xfrm>
          <a:prstGeom prst="rect">
            <a:avLst/>
          </a:prstGeom>
          <a:noFill/>
        </p:spPr>
      </p:pic>
    </p:spTree>
    <p:extLst>
      <p:ext uri="{BB962C8B-B14F-4D97-AF65-F5344CB8AC3E}">
        <p14:creationId xmlns:p14="http://schemas.microsoft.com/office/powerpoint/2010/main" val="3932879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679BF-2D60-0D92-C8F8-A0FA31B64946}"/>
              </a:ext>
            </a:extLst>
          </p:cNvPr>
          <p:cNvSpPr>
            <a:spLocks noGrp="1"/>
          </p:cNvSpPr>
          <p:nvPr>
            <p:ph type="title"/>
          </p:nvPr>
        </p:nvSpPr>
        <p:spPr>
          <a:xfrm>
            <a:off x="609600" y="274638"/>
            <a:ext cx="10160000" cy="1143000"/>
          </a:xfrm>
        </p:spPr>
        <p:txBody>
          <a:bodyPr anchor="ctr">
            <a:normAutofit/>
          </a:bodyPr>
          <a:lstStyle/>
          <a:p>
            <a:r>
              <a:rPr lang="en-US" dirty="0"/>
              <a:t>Sea level rise uncertainty</a:t>
            </a:r>
            <a:endParaRPr lang="en-AU" dirty="0"/>
          </a:p>
        </p:txBody>
      </p:sp>
      <p:sp>
        <p:nvSpPr>
          <p:cNvPr id="3" name="Content Placeholder 2">
            <a:extLst>
              <a:ext uri="{FF2B5EF4-FFF2-40B4-BE49-F238E27FC236}">
                <a16:creationId xmlns:a16="http://schemas.microsoft.com/office/drawing/2014/main" id="{8F6379DA-99D4-0490-D46D-3CF4A8A56D1B}"/>
              </a:ext>
            </a:extLst>
          </p:cNvPr>
          <p:cNvSpPr>
            <a:spLocks noGrp="1"/>
          </p:cNvSpPr>
          <p:nvPr>
            <p:ph sz="half" idx="1"/>
          </p:nvPr>
        </p:nvSpPr>
        <p:spPr>
          <a:xfrm>
            <a:off x="609600" y="1536192"/>
            <a:ext cx="4876800" cy="4590288"/>
          </a:xfrm>
        </p:spPr>
        <p:txBody>
          <a:bodyPr>
            <a:normAutofit/>
          </a:bodyPr>
          <a:lstStyle/>
          <a:p>
            <a:pPr>
              <a:lnSpc>
                <a:spcPct val="90000"/>
              </a:lnSpc>
            </a:pPr>
            <a:r>
              <a:rPr lang="en-AU" dirty="0">
                <a:effectLst/>
                <a:hlinkClick r:id="rId3"/>
              </a:rPr>
              <a:t>https://www.abc.net.au/news/2022-08-30/zombie-ice-from-greenland-will-raise-sea-level-10-inches/101384998</a:t>
            </a:r>
            <a:endParaRPr lang="en-AU" dirty="0">
              <a:effectLst/>
            </a:endParaRPr>
          </a:p>
          <a:p>
            <a:pPr>
              <a:lnSpc>
                <a:spcPct val="90000"/>
              </a:lnSpc>
            </a:pPr>
            <a:endParaRPr lang="en-AU" dirty="0">
              <a:effectLst/>
            </a:endParaRPr>
          </a:p>
          <a:p>
            <a:pPr>
              <a:lnSpc>
                <a:spcPct val="90000"/>
              </a:lnSpc>
            </a:pPr>
            <a:endParaRPr lang="en-AU" dirty="0"/>
          </a:p>
          <a:p>
            <a:pPr marL="114300" indent="0" algn="ctr">
              <a:lnSpc>
                <a:spcPct val="90000"/>
              </a:lnSpc>
              <a:buNone/>
            </a:pPr>
            <a:r>
              <a:rPr lang="en-AU" dirty="0">
                <a:effectLst/>
              </a:rPr>
              <a:t>"That's how climate change works," Dr Colgan said. "Today's outliers become tomorrow's averages."</a:t>
            </a:r>
          </a:p>
          <a:p>
            <a:pPr>
              <a:lnSpc>
                <a:spcPct val="90000"/>
              </a:lnSpc>
            </a:pPr>
            <a:endParaRPr lang="en-AU" dirty="0"/>
          </a:p>
        </p:txBody>
      </p:sp>
      <p:pic>
        <p:nvPicPr>
          <p:cNvPr id="5122" name="Picture 2" descr="Four icebergs sit near each other on a lake of water surrounded by mountains. Birds eye view. ">
            <a:extLst>
              <a:ext uri="{FF2B5EF4-FFF2-40B4-BE49-F238E27FC236}">
                <a16:creationId xmlns:a16="http://schemas.microsoft.com/office/drawing/2014/main" id="{1E3B7AF4-CF51-35C3-ACCE-44ACABA44920}"/>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2004" r="7079" b="-1"/>
          <a:stretch/>
        </p:blipFill>
        <p:spPr bwMode="auto">
          <a:xfrm>
            <a:off x="5892800" y="1536192"/>
            <a:ext cx="4876800" cy="4590288"/>
          </a:xfrm>
          <a:prstGeom prst="rect">
            <a:avLst/>
          </a:prstGeom>
          <a:solidFill>
            <a:srgbClr val="FFFFFF"/>
          </a:solidFill>
        </p:spPr>
      </p:pic>
      <p:sp>
        <p:nvSpPr>
          <p:cNvPr id="4" name="TextBox 3">
            <a:extLst>
              <a:ext uri="{FF2B5EF4-FFF2-40B4-BE49-F238E27FC236}">
                <a16:creationId xmlns:a16="http://schemas.microsoft.com/office/drawing/2014/main" id="{81B2095F-FF2B-3B9C-E704-6E272CE02491}"/>
              </a:ext>
            </a:extLst>
          </p:cNvPr>
          <p:cNvSpPr txBox="1"/>
          <p:nvPr/>
        </p:nvSpPr>
        <p:spPr>
          <a:xfrm>
            <a:off x="6096000" y="5888503"/>
            <a:ext cx="5547139" cy="646331"/>
          </a:xfrm>
          <a:prstGeom prst="rect">
            <a:avLst/>
          </a:prstGeom>
          <a:solidFill>
            <a:schemeClr val="accent2">
              <a:lumMod val="20000"/>
              <a:lumOff val="80000"/>
            </a:schemeClr>
          </a:solidFill>
        </p:spPr>
        <p:txBody>
          <a:bodyPr wrap="square" rtlCol="0">
            <a:spAutoFit/>
          </a:bodyPr>
          <a:lstStyle/>
          <a:p>
            <a:r>
              <a:rPr lang="en-US" b="0" i="0" dirty="0">
                <a:solidFill>
                  <a:srgbClr val="646464"/>
                </a:solidFill>
                <a:effectLst/>
                <a:latin typeface="abcsans"/>
              </a:rPr>
              <a:t>Greenland has lost more ice to melting than it gained from snowfall in recent years.</a:t>
            </a:r>
            <a:r>
              <a:rPr lang="en-US" b="0" i="1" dirty="0">
                <a:solidFill>
                  <a:srgbClr val="646464"/>
                </a:solidFill>
                <a:effectLst/>
                <a:latin typeface="abcsans"/>
              </a:rPr>
              <a:t>(</a:t>
            </a:r>
            <a:r>
              <a:rPr lang="en-US" b="0" i="1" dirty="0">
                <a:solidFill>
                  <a:srgbClr val="646464"/>
                </a:solidFill>
                <a:effectLst/>
                <a:latin typeface="var(--typography-font-family,var(--dls-font-stack-sans))"/>
              </a:rPr>
              <a:t>AP: </a:t>
            </a:r>
            <a:r>
              <a:rPr lang="en-US" b="0" i="1" dirty="0" err="1">
                <a:solidFill>
                  <a:srgbClr val="646464"/>
                </a:solidFill>
                <a:effectLst/>
                <a:latin typeface="var(--typography-font-family,var(--dls-font-stack-sans))"/>
              </a:rPr>
              <a:t>Mstyslav</a:t>
            </a:r>
            <a:r>
              <a:rPr lang="en-US" b="0" i="1" dirty="0">
                <a:solidFill>
                  <a:srgbClr val="646464"/>
                </a:solidFill>
                <a:effectLst/>
                <a:latin typeface="var(--typography-font-family,var(--dls-font-stack-sans))"/>
              </a:rPr>
              <a:t> Chernov</a:t>
            </a:r>
            <a:r>
              <a:rPr lang="en-US" b="0" i="1" dirty="0">
                <a:solidFill>
                  <a:srgbClr val="646464"/>
                </a:solidFill>
                <a:effectLst/>
                <a:latin typeface="abcsans"/>
              </a:rPr>
              <a:t>)</a:t>
            </a:r>
            <a:endParaRPr lang="en-AU" dirty="0"/>
          </a:p>
        </p:txBody>
      </p:sp>
    </p:spTree>
    <p:extLst>
      <p:ext uri="{BB962C8B-B14F-4D97-AF65-F5344CB8AC3E}">
        <p14:creationId xmlns:p14="http://schemas.microsoft.com/office/powerpoint/2010/main" val="2927885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33941-1033-4B52-B595-C64BC254E4C6}"/>
              </a:ext>
            </a:extLst>
          </p:cNvPr>
          <p:cNvSpPr>
            <a:spLocks noGrp="1"/>
          </p:cNvSpPr>
          <p:nvPr>
            <p:ph type="title"/>
          </p:nvPr>
        </p:nvSpPr>
        <p:spPr/>
        <p:txBody>
          <a:bodyPr/>
          <a:lstStyle/>
          <a:p>
            <a:r>
              <a:rPr lang="en-US" dirty="0"/>
              <a:t>Background</a:t>
            </a:r>
            <a:endParaRPr lang="en-AU" dirty="0"/>
          </a:p>
        </p:txBody>
      </p:sp>
      <p:sp>
        <p:nvSpPr>
          <p:cNvPr id="3" name="Content Placeholder 2">
            <a:extLst>
              <a:ext uri="{FF2B5EF4-FFF2-40B4-BE49-F238E27FC236}">
                <a16:creationId xmlns:a16="http://schemas.microsoft.com/office/drawing/2014/main" id="{EF3F69CD-4A84-5827-8EB2-BD5CC3217CD0}"/>
              </a:ext>
            </a:extLst>
          </p:cNvPr>
          <p:cNvSpPr>
            <a:spLocks noGrp="1"/>
          </p:cNvSpPr>
          <p:nvPr>
            <p:ph idx="1"/>
          </p:nvPr>
        </p:nvSpPr>
        <p:spPr/>
        <p:txBody>
          <a:bodyPr/>
          <a:lstStyle/>
          <a:p>
            <a:r>
              <a:rPr lang="en-US" dirty="0"/>
              <a:t>What is adaptation?</a:t>
            </a:r>
          </a:p>
          <a:p>
            <a:endParaRPr lang="en-US" dirty="0"/>
          </a:p>
          <a:p>
            <a:pPr marL="114300" indent="0" algn="ctr">
              <a:buNone/>
            </a:pPr>
            <a:r>
              <a:rPr lang="en-AU" sz="1800" i="1" dirty="0">
                <a:solidFill>
                  <a:srgbClr val="392D21"/>
                </a:solidFill>
                <a:effectLst/>
                <a:latin typeface="Pero"/>
                <a:ea typeface="MS Mincho" panose="02020609040205080304" pitchFamily="49" charset="-128"/>
                <a:cs typeface="Times New Roman" panose="02020603050405020304" pitchFamily="18" charset="0"/>
              </a:rPr>
              <a:t>The process of adjustment to actual or expected climate and its effects to moderate harm or take advantage of beneficial opportunities.</a:t>
            </a:r>
            <a:endParaRPr lang="en-AU" sz="1800" dirty="0">
              <a:solidFill>
                <a:srgbClr val="392D21"/>
              </a:solidFill>
              <a:effectLst/>
              <a:latin typeface="Pero"/>
              <a:ea typeface="MS Mincho" panose="02020609040205080304" pitchFamily="49" charset="-128"/>
              <a:cs typeface="Times New Roman" panose="02020603050405020304" pitchFamily="18" charset="0"/>
            </a:endParaRPr>
          </a:p>
          <a:p>
            <a:pPr marL="114300" indent="0" algn="ctr">
              <a:buNone/>
            </a:pPr>
            <a:r>
              <a:rPr lang="en-AU" sz="1800" i="1" dirty="0">
                <a:solidFill>
                  <a:srgbClr val="392D21"/>
                </a:solidFill>
                <a:effectLst/>
                <a:latin typeface="Pero"/>
                <a:ea typeface="MS Mincho" panose="02020609040205080304" pitchFamily="49" charset="-128"/>
                <a:cs typeface="Times New Roman" panose="02020603050405020304" pitchFamily="18" charset="0"/>
              </a:rPr>
              <a:t>Adaptation means adjusting decisions and activities, to manage risks and harness potential opportunities</a:t>
            </a:r>
            <a:r>
              <a:rPr lang="en-AU" sz="1800" dirty="0">
                <a:solidFill>
                  <a:srgbClr val="392D21"/>
                </a:solidFill>
                <a:effectLst/>
                <a:latin typeface="Pero"/>
                <a:ea typeface="MS Mincho" panose="02020609040205080304" pitchFamily="49" charset="-128"/>
                <a:cs typeface="Times New Roman" panose="02020603050405020304" pitchFamily="18" charset="0"/>
              </a:rPr>
              <a:t>.</a:t>
            </a:r>
          </a:p>
          <a:p>
            <a:endParaRPr lang="en-US" dirty="0"/>
          </a:p>
          <a:p>
            <a:r>
              <a:rPr lang="en-AU" dirty="0"/>
              <a:t>What are adaptation pathways?</a:t>
            </a:r>
          </a:p>
          <a:p>
            <a:endParaRPr lang="en-AU" dirty="0"/>
          </a:p>
          <a:p>
            <a:pPr marL="114300" indent="0" algn="ctr">
              <a:buNone/>
            </a:pPr>
            <a:r>
              <a:rPr lang="en-AU" sz="1800" i="1" dirty="0">
                <a:solidFill>
                  <a:srgbClr val="392D21"/>
                </a:solidFill>
                <a:latin typeface="Pero"/>
                <a:ea typeface="MS Mincho" panose="02020609040205080304" pitchFamily="49" charset="-128"/>
                <a:cs typeface="Times New Roman" panose="02020603050405020304" pitchFamily="18" charset="0"/>
              </a:rPr>
              <a:t>A pathways approach maps out a range of potential adaptation options and the estimated timeline (based on best available information) for when it is likely that decisions will need to be made to guide an orderly adaptation process. This enables decision-makers to identify critical thresholds and decision points for adopting different adaptation pathway options as new information becomes available</a:t>
            </a:r>
          </a:p>
        </p:txBody>
      </p:sp>
    </p:spTree>
    <p:extLst>
      <p:ext uri="{BB962C8B-B14F-4D97-AF65-F5344CB8AC3E}">
        <p14:creationId xmlns:p14="http://schemas.microsoft.com/office/powerpoint/2010/main" val="1579769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A0F2AB60-84EB-1E65-A477-C44219843A1C}"/>
              </a:ext>
            </a:extLst>
          </p:cNvPr>
          <p:cNvSpPr>
            <a:spLocks noGrp="1"/>
          </p:cNvSpPr>
          <p:nvPr>
            <p:ph type="title"/>
          </p:nvPr>
        </p:nvSpPr>
        <p:spPr>
          <a:xfrm>
            <a:off x="609600" y="274638"/>
            <a:ext cx="10160000" cy="1143000"/>
          </a:xfrm>
        </p:spPr>
        <p:txBody>
          <a:bodyPr/>
          <a:lstStyle/>
          <a:p>
            <a:r>
              <a:rPr lang="en-US" dirty="0"/>
              <a:t>Adaptation pathways</a:t>
            </a:r>
          </a:p>
        </p:txBody>
      </p:sp>
      <p:pic>
        <p:nvPicPr>
          <p:cNvPr id="5" name="Picture 4">
            <a:extLst>
              <a:ext uri="{FF2B5EF4-FFF2-40B4-BE49-F238E27FC236}">
                <a16:creationId xmlns:a16="http://schemas.microsoft.com/office/drawing/2014/main" id="{8E1351FC-FCB7-DE57-0365-5A646CB82A0D}"/>
              </a:ext>
            </a:extLst>
          </p:cNvPr>
          <p:cNvPicPr>
            <a:picLocks noChangeAspect="1"/>
          </p:cNvPicPr>
          <p:nvPr/>
        </p:nvPicPr>
        <p:blipFill>
          <a:blip r:embed="rId3"/>
          <a:stretch>
            <a:fillRect/>
          </a:stretch>
        </p:blipFill>
        <p:spPr>
          <a:xfrm>
            <a:off x="2146721" y="1600200"/>
            <a:ext cx="7085757" cy="4800600"/>
          </a:xfrm>
          <a:prstGeom prst="rect">
            <a:avLst/>
          </a:prstGeom>
          <a:noFill/>
        </p:spPr>
      </p:pic>
    </p:spTree>
    <p:extLst>
      <p:ext uri="{BB962C8B-B14F-4D97-AF65-F5344CB8AC3E}">
        <p14:creationId xmlns:p14="http://schemas.microsoft.com/office/powerpoint/2010/main" val="3372230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80D1-1447-4DBE-A3E0-875199D2F815}"/>
              </a:ext>
            </a:extLst>
          </p:cNvPr>
          <p:cNvSpPr>
            <a:spLocks noGrp="1"/>
          </p:cNvSpPr>
          <p:nvPr>
            <p:ph type="title"/>
          </p:nvPr>
        </p:nvSpPr>
        <p:spPr/>
        <p:txBody>
          <a:bodyPr anchor="ctr">
            <a:normAutofit/>
          </a:bodyPr>
          <a:lstStyle/>
          <a:p>
            <a:r>
              <a:rPr lang="en-US" dirty="0"/>
              <a:t>SLR and emissions scenarios</a:t>
            </a:r>
            <a:endParaRPr lang="en-AU" dirty="0"/>
          </a:p>
        </p:txBody>
      </p:sp>
      <p:sp>
        <p:nvSpPr>
          <p:cNvPr id="5" name="Content Placeholder 4">
            <a:extLst>
              <a:ext uri="{FF2B5EF4-FFF2-40B4-BE49-F238E27FC236}">
                <a16:creationId xmlns:a16="http://schemas.microsoft.com/office/drawing/2014/main" id="{5271C045-7407-8786-CD75-27076A33530D}"/>
              </a:ext>
            </a:extLst>
          </p:cNvPr>
          <p:cNvSpPr>
            <a:spLocks noGrp="1"/>
          </p:cNvSpPr>
          <p:nvPr>
            <p:ph idx="1"/>
          </p:nvPr>
        </p:nvSpPr>
        <p:spPr>
          <a:xfrm>
            <a:off x="609600" y="1600200"/>
            <a:ext cx="5486400" cy="4800600"/>
          </a:xfrm>
        </p:spPr>
        <p:txBody>
          <a:bodyPr/>
          <a:lstStyle/>
          <a:p>
            <a:r>
              <a:rPr lang="en-US" dirty="0"/>
              <a:t>What is the dependence of predicted sea level rise trajectories on emissions scenarios?</a:t>
            </a:r>
          </a:p>
          <a:p>
            <a:endParaRPr lang="en-US" dirty="0"/>
          </a:p>
          <a:p>
            <a:pPr lvl="1"/>
            <a:r>
              <a:rPr lang="en-AU" dirty="0"/>
              <a:t>An emissions pathway is the trajectory of annual greenhouse gas emissions over time</a:t>
            </a:r>
          </a:p>
          <a:p>
            <a:pPr lvl="1"/>
            <a:r>
              <a:rPr lang="en-US" dirty="0"/>
              <a:t>An emissions scenario is a description of how the future may unfold.</a:t>
            </a:r>
            <a:endParaRPr lang="en-US" dirty="0">
              <a:highlight>
                <a:srgbClr val="FFFF00"/>
              </a:highlight>
            </a:endParaRPr>
          </a:p>
          <a:p>
            <a:pPr lvl="1"/>
            <a:endParaRPr lang="en-US" dirty="0"/>
          </a:p>
          <a:p>
            <a:pPr lvl="1"/>
            <a:r>
              <a:rPr lang="en-US" b="1" dirty="0"/>
              <a:t>Future predictions of sea level rise are dependent on the assumed emissions scenario and emissions pathway adopted</a:t>
            </a:r>
            <a:endParaRPr lang="en-AU" b="1" dirty="0"/>
          </a:p>
          <a:p>
            <a:endParaRPr lang="en-AU" dirty="0"/>
          </a:p>
        </p:txBody>
      </p:sp>
      <p:pic>
        <p:nvPicPr>
          <p:cNvPr id="7" name="Picture 6" descr="Chart, line chart&#10;&#10;Description automatically generated">
            <a:extLst>
              <a:ext uri="{FF2B5EF4-FFF2-40B4-BE49-F238E27FC236}">
                <a16:creationId xmlns:a16="http://schemas.microsoft.com/office/drawing/2014/main" id="{804BF714-CE27-2398-A1FA-4B5952FCE0F4}"/>
              </a:ext>
            </a:extLst>
          </p:cNvPr>
          <p:cNvPicPr>
            <a:picLocks noChangeAspect="1"/>
          </p:cNvPicPr>
          <p:nvPr/>
        </p:nvPicPr>
        <p:blipFill rotWithShape="1">
          <a:blip r:embed="rId3"/>
          <a:srcRect b="16465"/>
          <a:stretch/>
        </p:blipFill>
        <p:spPr>
          <a:xfrm>
            <a:off x="6004974" y="1731655"/>
            <a:ext cx="6116320" cy="3683940"/>
          </a:xfrm>
          <a:prstGeom prst="rect">
            <a:avLst/>
          </a:prstGeom>
        </p:spPr>
      </p:pic>
    </p:spTree>
    <p:extLst>
      <p:ext uri="{BB962C8B-B14F-4D97-AF65-F5344CB8AC3E}">
        <p14:creationId xmlns:p14="http://schemas.microsoft.com/office/powerpoint/2010/main" val="3645676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80D1-1447-4DBE-A3E0-875199D2F815}"/>
              </a:ext>
            </a:extLst>
          </p:cNvPr>
          <p:cNvSpPr>
            <a:spLocks noGrp="1"/>
          </p:cNvSpPr>
          <p:nvPr>
            <p:ph type="title"/>
          </p:nvPr>
        </p:nvSpPr>
        <p:spPr/>
        <p:txBody>
          <a:bodyPr anchor="ctr">
            <a:normAutofit/>
          </a:bodyPr>
          <a:lstStyle/>
          <a:p>
            <a:r>
              <a:rPr lang="en-US" dirty="0"/>
              <a:t>IPCC Emissions scenarios</a:t>
            </a:r>
            <a:endParaRPr lang="en-AU" dirty="0"/>
          </a:p>
        </p:txBody>
      </p:sp>
      <p:sp>
        <p:nvSpPr>
          <p:cNvPr id="4" name="Content Placeholder 3">
            <a:extLst>
              <a:ext uri="{FF2B5EF4-FFF2-40B4-BE49-F238E27FC236}">
                <a16:creationId xmlns:a16="http://schemas.microsoft.com/office/drawing/2014/main" id="{EB4884B1-FC2B-4318-8640-13364F16D417}"/>
              </a:ext>
            </a:extLst>
          </p:cNvPr>
          <p:cNvSpPr>
            <a:spLocks noGrp="1"/>
          </p:cNvSpPr>
          <p:nvPr>
            <p:ph sz="half" idx="1"/>
          </p:nvPr>
        </p:nvSpPr>
        <p:spPr>
          <a:xfrm>
            <a:off x="609600" y="1414279"/>
            <a:ext cx="4876800" cy="4590288"/>
          </a:xfrm>
        </p:spPr>
        <p:txBody>
          <a:bodyPr>
            <a:normAutofit fontScale="92500" lnSpcReduction="10000"/>
          </a:bodyPr>
          <a:lstStyle/>
          <a:p>
            <a:r>
              <a:rPr lang="en-US" dirty="0"/>
              <a:t>Emissions scenario definitions and terminology have altered over time</a:t>
            </a:r>
          </a:p>
          <a:p>
            <a:pPr lvl="1"/>
            <a:r>
              <a:rPr lang="en-US" sz="2000" dirty="0"/>
              <a:t>Representative Concentration Pathways (RCPs) – IPCC 5</a:t>
            </a:r>
            <a:r>
              <a:rPr lang="en-US" sz="2000" baseline="30000" dirty="0"/>
              <a:t>th</a:t>
            </a:r>
            <a:r>
              <a:rPr lang="en-US" sz="2000" dirty="0"/>
              <a:t> Assessment report (2014)</a:t>
            </a:r>
          </a:p>
          <a:p>
            <a:pPr lvl="1"/>
            <a:r>
              <a:rPr lang="en-US" sz="2000" dirty="0"/>
              <a:t>Shared Socioeconomic Pathways (SSPs) – IPCC 6</a:t>
            </a:r>
            <a:r>
              <a:rPr lang="en-US" sz="2000" baseline="30000" dirty="0"/>
              <a:t>th</a:t>
            </a:r>
            <a:r>
              <a:rPr lang="en-US" sz="2000" dirty="0"/>
              <a:t> Assessment report (2021)</a:t>
            </a:r>
            <a:endParaRPr lang="en-AU" sz="2000" dirty="0"/>
          </a:p>
        </p:txBody>
      </p:sp>
      <p:sp>
        <p:nvSpPr>
          <p:cNvPr id="10" name="Content Placeholder 9">
            <a:extLst>
              <a:ext uri="{FF2B5EF4-FFF2-40B4-BE49-F238E27FC236}">
                <a16:creationId xmlns:a16="http://schemas.microsoft.com/office/drawing/2014/main" id="{60E89824-214A-6D3B-9E0C-E8AC7ECAA155}"/>
              </a:ext>
            </a:extLst>
          </p:cNvPr>
          <p:cNvSpPr>
            <a:spLocks noGrp="1"/>
          </p:cNvSpPr>
          <p:nvPr>
            <p:ph sz="half" idx="2"/>
          </p:nvPr>
        </p:nvSpPr>
        <p:spPr>
          <a:xfrm>
            <a:off x="6115685" y="1154243"/>
            <a:ext cx="4876800" cy="5429119"/>
          </a:xfrm>
        </p:spPr>
        <p:txBody>
          <a:bodyPr>
            <a:normAutofit fontScale="92500" lnSpcReduction="10000"/>
          </a:bodyPr>
          <a:lstStyle/>
          <a:p>
            <a:r>
              <a:rPr lang="en-US" sz="1600" b="1" dirty="0"/>
              <a:t>SSP1-1.9</a:t>
            </a:r>
            <a:r>
              <a:rPr lang="en-US" sz="1600" dirty="0"/>
              <a:t> holds warming to approximately 1.5°C above 1850-1900 in 2100 and implies net zero CO2 emissions around the middle of the century (2050)</a:t>
            </a:r>
          </a:p>
          <a:p>
            <a:r>
              <a:rPr lang="en-US" sz="1600" b="1" dirty="0"/>
              <a:t>SSP1-2.6 </a:t>
            </a:r>
            <a:r>
              <a:rPr lang="en-US" sz="1600" dirty="0"/>
              <a:t>stays below 2.0°C warming relative to 1850-1900 (median) with implied net zero emissions in the second half of the century (after 2050).</a:t>
            </a:r>
            <a:endParaRPr lang="en-US" sz="1600" dirty="0">
              <a:highlight>
                <a:srgbClr val="FFFF00"/>
              </a:highlight>
            </a:endParaRPr>
          </a:p>
          <a:p>
            <a:r>
              <a:rPr lang="en-US" sz="1600" b="1" dirty="0"/>
              <a:t>SSP2-4.5</a:t>
            </a:r>
            <a:r>
              <a:rPr lang="en-US" sz="1600" dirty="0"/>
              <a:t> scenario deviates mildly from a ‘no-additional- climate-policy’ (i.e., no new emissions reduction targets) reference scenario, resulting in a best-estimate warming around 2.7°C by the end of the 21st century relative to 1850-1900</a:t>
            </a:r>
          </a:p>
          <a:p>
            <a:r>
              <a:rPr lang="en-US" sz="1600" b="1" dirty="0"/>
              <a:t>SSP3-7.0</a:t>
            </a:r>
            <a:r>
              <a:rPr lang="en-US" sz="1600" dirty="0"/>
              <a:t> assumes no additional climate policy (i.e., no new emission reduction targets) and high non-CO2 emissions. This scenario assumes emissions and temperatures rise steadily and CO2 emissions roughly double from current levels by 2100.</a:t>
            </a:r>
          </a:p>
          <a:p>
            <a:r>
              <a:rPr lang="en-US" sz="1600" b="1" dirty="0"/>
              <a:t>SSP5-8.5</a:t>
            </a:r>
            <a:r>
              <a:rPr lang="en-US" sz="1600" dirty="0"/>
              <a:t> assumes no additional climate policy and continued socioeconomic development which includes the use of fossil fuels.</a:t>
            </a:r>
          </a:p>
          <a:p>
            <a:r>
              <a:rPr lang="en-US" sz="1600" b="1" dirty="0"/>
              <a:t>SSP5-8.5 low confidence </a:t>
            </a:r>
            <a:r>
              <a:rPr lang="en-US" sz="1600" dirty="0"/>
              <a:t>scenario incorporates a representation of the potential effect of low-likelihood, high-impact ice sheet processes that cannot be ruled out in addition to the effects of SSP5-8.5</a:t>
            </a:r>
            <a:endParaRPr lang="en-AU" sz="1600" dirty="0"/>
          </a:p>
        </p:txBody>
      </p:sp>
      <p:pic>
        <p:nvPicPr>
          <p:cNvPr id="11" name="Picture 10">
            <a:extLst>
              <a:ext uri="{FF2B5EF4-FFF2-40B4-BE49-F238E27FC236}">
                <a16:creationId xmlns:a16="http://schemas.microsoft.com/office/drawing/2014/main" id="{6C251678-B3EA-903C-2CCF-993D6A2BD0E8}"/>
              </a:ext>
            </a:extLst>
          </p:cNvPr>
          <p:cNvPicPr>
            <a:picLocks noChangeAspect="1"/>
          </p:cNvPicPr>
          <p:nvPr/>
        </p:nvPicPr>
        <p:blipFill rotWithShape="1">
          <a:blip r:embed="rId3"/>
          <a:srcRect t="1000" b="59985"/>
          <a:stretch/>
        </p:blipFill>
        <p:spPr bwMode="auto">
          <a:xfrm>
            <a:off x="-19685" y="4602390"/>
            <a:ext cx="6115685" cy="23558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79043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829124-703C-F40C-7CE0-131E9C67B998}"/>
              </a:ext>
            </a:extLst>
          </p:cNvPr>
          <p:cNvSpPr/>
          <p:nvPr/>
        </p:nvSpPr>
        <p:spPr>
          <a:xfrm>
            <a:off x="811763" y="4329404"/>
            <a:ext cx="10356980" cy="2071396"/>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CFD08571-EBD8-401D-93F0-EF6ECB62387C}"/>
              </a:ext>
            </a:extLst>
          </p:cNvPr>
          <p:cNvSpPr>
            <a:spLocks noGrp="1"/>
          </p:cNvSpPr>
          <p:nvPr>
            <p:ph type="title"/>
          </p:nvPr>
        </p:nvSpPr>
        <p:spPr/>
        <p:txBody>
          <a:bodyPr/>
          <a:lstStyle/>
          <a:p>
            <a:r>
              <a:rPr lang="en-US" dirty="0"/>
              <a:t>United Nations Emissions Gap Report</a:t>
            </a:r>
            <a:endParaRPr lang="en-AU" dirty="0"/>
          </a:p>
        </p:txBody>
      </p:sp>
      <p:sp>
        <p:nvSpPr>
          <p:cNvPr id="3" name="Content Placeholder 2">
            <a:extLst>
              <a:ext uri="{FF2B5EF4-FFF2-40B4-BE49-F238E27FC236}">
                <a16:creationId xmlns:a16="http://schemas.microsoft.com/office/drawing/2014/main" id="{CFACE4FC-5853-9460-97AF-886E83BF6333}"/>
              </a:ext>
            </a:extLst>
          </p:cNvPr>
          <p:cNvSpPr>
            <a:spLocks noGrp="1"/>
          </p:cNvSpPr>
          <p:nvPr>
            <p:ph idx="1"/>
          </p:nvPr>
        </p:nvSpPr>
        <p:spPr/>
        <p:txBody>
          <a:bodyPr>
            <a:normAutofit lnSpcReduction="10000"/>
          </a:bodyPr>
          <a:lstStyle/>
          <a:p>
            <a:r>
              <a:rPr lang="en-US" dirty="0"/>
              <a:t>The latest United Nations Emissions Gap Report (UNEP, 2021) provides an overview of the difference between predicted greenhouse emissions in 2030 assuming countries are successful in implementing their climate mitigation strategies/pledges, and what these pledges actually should be to avert the worst impacts of climate change by limiting global warming to well below 2°C and pursuing no more than 1.5°C (defined as the goal of the Paris Agreement; United Nations, 2015). This difference between where we will likely be and where we need to be is referred to as the ‘</a:t>
            </a:r>
            <a:r>
              <a:rPr lang="en-US" dirty="0">
                <a:solidFill>
                  <a:srgbClr val="FF0000"/>
                </a:solidFill>
              </a:rPr>
              <a:t>emissions gap</a:t>
            </a:r>
            <a:r>
              <a:rPr lang="en-US" dirty="0"/>
              <a:t>’. </a:t>
            </a:r>
          </a:p>
          <a:p>
            <a:endParaRPr lang="en-US" dirty="0"/>
          </a:p>
          <a:p>
            <a:pPr marL="114300" indent="0" algn="ctr">
              <a:buNone/>
            </a:pPr>
            <a:r>
              <a:rPr lang="en-US" b="1" dirty="0"/>
              <a:t>The report shows that neither current policies nor the latest commitments and announced pledges across countries are consistent with limiting global warming to well below 2°C, or pursuing 1.5°C, compared to pre-industrial levels</a:t>
            </a:r>
          </a:p>
          <a:p>
            <a:pPr marL="114300" indent="0" algn="ctr">
              <a:buNone/>
            </a:pPr>
            <a:endParaRPr lang="en-US" b="1" dirty="0"/>
          </a:p>
          <a:p>
            <a:pPr marL="114300" indent="0" algn="ctr">
              <a:buNone/>
            </a:pPr>
            <a:r>
              <a:rPr lang="en-US" b="1" dirty="0"/>
              <a:t>The gap between what is required and what has been proposed is significant.</a:t>
            </a:r>
            <a:endParaRPr lang="en-AU" b="1" dirty="0"/>
          </a:p>
        </p:txBody>
      </p:sp>
    </p:spTree>
    <p:extLst>
      <p:ext uri="{BB962C8B-B14F-4D97-AF65-F5344CB8AC3E}">
        <p14:creationId xmlns:p14="http://schemas.microsoft.com/office/powerpoint/2010/main" val="2507789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F509F0-77FC-9C17-AC5C-13E74D356F85}"/>
              </a:ext>
            </a:extLst>
          </p:cNvPr>
          <p:cNvSpPr>
            <a:spLocks noGrp="1"/>
          </p:cNvSpPr>
          <p:nvPr>
            <p:ph type="title"/>
          </p:nvPr>
        </p:nvSpPr>
        <p:spPr/>
        <p:txBody>
          <a:bodyPr/>
          <a:lstStyle/>
          <a:p>
            <a:r>
              <a:rPr lang="en-US" dirty="0"/>
              <a:t>United Nations Emissions Gap Report</a:t>
            </a:r>
            <a:endParaRPr lang="en-AU" dirty="0"/>
          </a:p>
        </p:txBody>
      </p:sp>
      <p:pic>
        <p:nvPicPr>
          <p:cNvPr id="7" name="Content Placeholder 6">
            <a:extLst>
              <a:ext uri="{FF2B5EF4-FFF2-40B4-BE49-F238E27FC236}">
                <a16:creationId xmlns:a16="http://schemas.microsoft.com/office/drawing/2014/main" id="{0F0DBC8A-4C6A-D00B-FFF8-6D2AA589C208}"/>
              </a:ext>
            </a:extLst>
          </p:cNvPr>
          <p:cNvPicPr>
            <a:picLocks noGrp="1" noChangeAspect="1"/>
          </p:cNvPicPr>
          <p:nvPr>
            <p:ph sz="half" idx="1"/>
          </p:nvPr>
        </p:nvPicPr>
        <p:blipFill rotWithShape="1">
          <a:blip r:embed="rId3"/>
          <a:srcRect t="11984" b="1974"/>
          <a:stretch/>
        </p:blipFill>
        <p:spPr bwMode="auto">
          <a:xfrm>
            <a:off x="984994" y="1536700"/>
            <a:ext cx="4126011" cy="4589463"/>
          </a:xfrm>
          <a:prstGeom prst="rect">
            <a:avLst/>
          </a:prstGeom>
          <a:ln>
            <a:noFill/>
          </a:ln>
          <a:extLst>
            <a:ext uri="{53640926-AAD7-44D8-BBD7-CCE9431645EC}">
              <a14:shadowObscured xmlns:a14="http://schemas.microsoft.com/office/drawing/2010/main"/>
            </a:ext>
          </a:extLst>
        </p:spPr>
      </p:pic>
      <p:pic>
        <p:nvPicPr>
          <p:cNvPr id="9" name="Content Placeholder 8">
            <a:extLst>
              <a:ext uri="{FF2B5EF4-FFF2-40B4-BE49-F238E27FC236}">
                <a16:creationId xmlns:a16="http://schemas.microsoft.com/office/drawing/2014/main" id="{35447D2E-B5C7-6DFB-3DB8-CC8131601B64}"/>
              </a:ext>
            </a:extLst>
          </p:cNvPr>
          <p:cNvPicPr>
            <a:picLocks noGrp="1" noChangeAspect="1"/>
          </p:cNvPicPr>
          <p:nvPr>
            <p:ph sz="half" idx="2"/>
          </p:nvPr>
        </p:nvPicPr>
        <p:blipFill rotWithShape="1">
          <a:blip r:embed="rId4"/>
          <a:srcRect t="11481" b="16971"/>
          <a:stretch/>
        </p:blipFill>
        <p:spPr bwMode="auto">
          <a:xfrm>
            <a:off x="5892800" y="1536700"/>
            <a:ext cx="4876800" cy="3287237"/>
          </a:xfrm>
          <a:prstGeom prst="rect">
            <a:avLst/>
          </a:prstGeom>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0E0A9436-EE06-9552-C98D-D55595EDF21D}"/>
              </a:ext>
            </a:extLst>
          </p:cNvPr>
          <p:cNvSpPr txBox="1"/>
          <p:nvPr/>
        </p:nvSpPr>
        <p:spPr>
          <a:xfrm>
            <a:off x="5428085" y="4949373"/>
            <a:ext cx="6097554" cy="1785104"/>
          </a:xfrm>
          <a:prstGeom prst="rect">
            <a:avLst/>
          </a:prstGeom>
          <a:solidFill>
            <a:schemeClr val="tx1">
              <a:lumMod val="10000"/>
              <a:lumOff val="90000"/>
            </a:schemeClr>
          </a:solidFill>
        </p:spPr>
        <p:txBody>
          <a:bodyPr wrap="square">
            <a:spAutoFit/>
          </a:bodyPr>
          <a:lstStyle/>
          <a:p>
            <a:pPr algn="ctr"/>
            <a:r>
              <a:rPr lang="en-AU" sz="2200" b="1" dirty="0"/>
              <a:t>What the results shown in these figures mean is that the gap between current and future emissions rates and targets is large and an increase in global mean temperature of above 2</a:t>
            </a:r>
            <a:r>
              <a:rPr lang="en-AU" sz="2200" b="1" baseline="30000" dirty="0"/>
              <a:t>o</a:t>
            </a:r>
            <a:r>
              <a:rPr lang="en-AU" sz="2200" b="1" dirty="0"/>
              <a:t>C is increasingly likely</a:t>
            </a:r>
          </a:p>
        </p:txBody>
      </p:sp>
    </p:spTree>
    <p:extLst>
      <p:ext uri="{BB962C8B-B14F-4D97-AF65-F5344CB8AC3E}">
        <p14:creationId xmlns:p14="http://schemas.microsoft.com/office/powerpoint/2010/main" val="2523461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548DE-AE8A-9FBA-B475-39F3803EE812}"/>
              </a:ext>
            </a:extLst>
          </p:cNvPr>
          <p:cNvSpPr>
            <a:spLocks noGrp="1"/>
          </p:cNvSpPr>
          <p:nvPr>
            <p:ph type="title"/>
          </p:nvPr>
        </p:nvSpPr>
        <p:spPr/>
        <p:txBody>
          <a:bodyPr/>
          <a:lstStyle/>
          <a:p>
            <a:r>
              <a:rPr lang="en-US" dirty="0"/>
              <a:t>Emissions scenarios and climate policy</a:t>
            </a:r>
            <a:endParaRPr lang="en-AU" dirty="0"/>
          </a:p>
        </p:txBody>
      </p:sp>
      <p:sp>
        <p:nvSpPr>
          <p:cNvPr id="3" name="Content Placeholder 2">
            <a:extLst>
              <a:ext uri="{FF2B5EF4-FFF2-40B4-BE49-F238E27FC236}">
                <a16:creationId xmlns:a16="http://schemas.microsoft.com/office/drawing/2014/main" id="{294AE767-78E0-2400-70A7-B0D957FEC9D5}"/>
              </a:ext>
            </a:extLst>
          </p:cNvPr>
          <p:cNvSpPr>
            <a:spLocks noGrp="1"/>
          </p:cNvSpPr>
          <p:nvPr>
            <p:ph idx="1"/>
          </p:nvPr>
        </p:nvSpPr>
        <p:spPr>
          <a:xfrm>
            <a:off x="609599" y="1600200"/>
            <a:ext cx="10475167" cy="4800600"/>
          </a:xfrm>
        </p:spPr>
        <p:txBody>
          <a:bodyPr/>
          <a:lstStyle/>
          <a:p>
            <a:r>
              <a:rPr lang="en-US" dirty="0"/>
              <a:t>2008 VCS:  Based on the IPCC 4th Assessment Report (IPCC, 2007), it stated that a "</a:t>
            </a:r>
            <a:r>
              <a:rPr lang="en-US" b="1" dirty="0"/>
              <a:t>policy of planning for sea level rise of </a:t>
            </a:r>
            <a:r>
              <a:rPr lang="en-US" b="1" u="sng" dirty="0"/>
              <a:t>not less than </a:t>
            </a:r>
            <a:r>
              <a:rPr lang="en-US" b="1" dirty="0"/>
              <a:t>0.8 </a:t>
            </a:r>
            <a:r>
              <a:rPr lang="en-US" b="1" dirty="0" err="1"/>
              <a:t>metres</a:t>
            </a:r>
            <a:r>
              <a:rPr lang="en-US" b="1" dirty="0"/>
              <a:t> by 2100 should be implemented</a:t>
            </a:r>
            <a:r>
              <a:rPr lang="en-US" dirty="0"/>
              <a:t>" which is based on the upper bound of the projections, although not stated explicitly is aligned with the SRES A1F1 scenario (similar to RCP8.5 and SSP5-8.5).</a:t>
            </a:r>
          </a:p>
          <a:p>
            <a:r>
              <a:rPr lang="en-AU" dirty="0"/>
              <a:t>2014 VCS:</a:t>
            </a:r>
          </a:p>
          <a:p>
            <a:pPr lvl="1"/>
            <a:r>
              <a:rPr lang="en-US" dirty="0"/>
              <a:t>Plan for sea level rise of not less than 0.8 m by 2100, and allow for the combined effects of tides, storm surges, coastal processes and local conditions when assessing risks and impacts.</a:t>
            </a:r>
          </a:p>
          <a:p>
            <a:pPr lvl="1"/>
            <a:r>
              <a:rPr lang="en-US" dirty="0"/>
              <a:t>Apply the precautionary principle to planning and management decision-making when considering the risks associated with climate change</a:t>
            </a:r>
          </a:p>
          <a:p>
            <a:r>
              <a:rPr lang="en-AU" dirty="0"/>
              <a:t>2020 Victorian Marine and Coastal Strategy:</a:t>
            </a:r>
          </a:p>
          <a:p>
            <a:pPr lvl="1"/>
            <a:r>
              <a:rPr lang="en-US" i="1" dirty="0"/>
              <a:t>If there are threats of serious or irreversible environmental or other damage, lack of full scientific certainty should not be used as a reason for postponing cost-effective precautionary measures to prevent environmental or other degradation</a:t>
            </a:r>
            <a:endParaRPr lang="en-AU" i="1" dirty="0"/>
          </a:p>
        </p:txBody>
      </p:sp>
    </p:spTree>
    <p:extLst>
      <p:ext uri="{BB962C8B-B14F-4D97-AF65-F5344CB8AC3E}">
        <p14:creationId xmlns:p14="http://schemas.microsoft.com/office/powerpoint/2010/main" val="25845957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EB1A822580AC4D80372C56BF87706C" ma:contentTypeVersion="17" ma:contentTypeDescription="Create a new document." ma:contentTypeScope="" ma:versionID="a3e187153c453a40699a19defa54a649">
  <xsd:schema xmlns:xsd="http://www.w3.org/2001/XMLSchema" xmlns:xs="http://www.w3.org/2001/XMLSchema" xmlns:p="http://schemas.microsoft.com/office/2006/metadata/properties" xmlns:ns2="16a21dff-c196-4b6d-a312-5ad72d754af0" xmlns:ns3="632a5ee6-f13d-48b5-b031-ef396a70f78f" targetNamespace="http://schemas.microsoft.com/office/2006/metadata/properties" ma:root="true" ma:fieldsID="6805a0f64f42a911a2927e0c153dac89" ns2:_="" ns3:_="">
    <xsd:import namespace="16a21dff-c196-4b6d-a312-5ad72d754af0"/>
    <xsd:import namespace="632a5ee6-f13d-48b5-b031-ef396a70f78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From"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a21dff-c196-4b6d-a312-5ad72d754a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From" ma:index="21" nillable="true" ma:displayName="From" ma:format="Dropdown" ma:internalName="From">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72e786c-2175-4c80-875c-78802451697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32a5ee6-f13d-48b5-b031-ef396a70f78f"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d31d6111-3f8d-4186-88a0-6964af8eb092}" ma:internalName="TaxCatchAll" ma:showField="CatchAllData" ma:web="632a5ee6-f13d-48b5-b031-ef396a70f78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632a5ee6-f13d-48b5-b031-ef396a70f78f">
      <UserInfo>
        <DisplayName>Neil Sutton</DisplayName>
        <AccountId>892</AccountId>
        <AccountType/>
      </UserInfo>
    </SharedWithUsers>
    <TaxCatchAll xmlns="632a5ee6-f13d-48b5-b031-ef396a70f78f" xsi:nil="true"/>
    <lcf76f155ced4ddcb4097134ff3c332f xmlns="16a21dff-c196-4b6d-a312-5ad72d754af0">
      <Terms xmlns="http://schemas.microsoft.com/office/infopath/2007/PartnerControls"/>
    </lcf76f155ced4ddcb4097134ff3c332f>
    <From xmlns="16a21dff-c196-4b6d-a312-5ad72d754af0" xsi:nil="true"/>
  </documentManagement>
</p:properties>
</file>

<file path=customXml/itemProps1.xml><?xml version="1.0" encoding="utf-8"?>
<ds:datastoreItem xmlns:ds="http://schemas.openxmlformats.org/officeDocument/2006/customXml" ds:itemID="{55C88E6C-17D7-4833-B22D-6037ECDAF1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a21dff-c196-4b6d-a312-5ad72d754af0"/>
    <ds:schemaRef ds:uri="632a5ee6-f13d-48b5-b031-ef396a70f7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D3C4B4-1D8B-404E-A811-822BC21B9C9B}">
  <ds:schemaRefs>
    <ds:schemaRef ds:uri="http://schemas.microsoft.com/sharepoint/v3/contenttype/forms"/>
  </ds:schemaRefs>
</ds:datastoreItem>
</file>

<file path=customXml/itemProps3.xml><?xml version="1.0" encoding="utf-8"?>
<ds:datastoreItem xmlns:ds="http://schemas.openxmlformats.org/officeDocument/2006/customXml" ds:itemID="{E5E3AE86-2912-4C12-BFF1-E3CE1FDCEAAF}">
  <ds:schemaRefs>
    <ds:schemaRef ds:uri="http://purl.org/dc/terms/"/>
    <ds:schemaRef ds:uri="632a5ee6-f13d-48b5-b031-ef396a70f78f"/>
    <ds:schemaRef ds:uri="http://purl.org/dc/elements/1.1/"/>
    <ds:schemaRef ds:uri="16a21dff-c196-4b6d-a312-5ad72d754af0"/>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1685</TotalTime>
  <Words>5101</Words>
  <Application>Microsoft Office PowerPoint</Application>
  <PresentationFormat>Widescreen</PresentationFormat>
  <Paragraphs>296</Paragraphs>
  <Slides>20</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abcsans</vt:lpstr>
      <vt:lpstr>Arial</vt:lpstr>
      <vt:lpstr>Calibri</vt:lpstr>
      <vt:lpstr>Calibri Light</vt:lpstr>
      <vt:lpstr>Cambria</vt:lpstr>
      <vt:lpstr>Cambria Math</vt:lpstr>
      <vt:lpstr>Pero</vt:lpstr>
      <vt:lpstr>var(--typography-font-family,var(--dls-font-stack-sans))</vt:lpstr>
      <vt:lpstr>Adjacency</vt:lpstr>
      <vt:lpstr>Custom Design</vt:lpstr>
      <vt:lpstr>Expert Opinion – Coastal flooding and adaptation</vt:lpstr>
      <vt:lpstr>Basis of my evidence</vt:lpstr>
      <vt:lpstr>Background</vt:lpstr>
      <vt:lpstr>Adaptation pathways</vt:lpstr>
      <vt:lpstr>SLR and emissions scenarios</vt:lpstr>
      <vt:lpstr>IPCC Emissions scenarios</vt:lpstr>
      <vt:lpstr>United Nations Emissions Gap Report</vt:lpstr>
      <vt:lpstr>United Nations Emissions Gap Report</vt:lpstr>
      <vt:lpstr>Emissions scenarios and climate policy</vt:lpstr>
      <vt:lpstr>Sea level allowance</vt:lpstr>
      <vt:lpstr>Sea level allowance</vt:lpstr>
      <vt:lpstr>Local sea level rise</vt:lpstr>
      <vt:lpstr>Time frames</vt:lpstr>
      <vt:lpstr>Operable lifespan of controls</vt:lpstr>
      <vt:lpstr>Operable lifespan of controls</vt:lpstr>
      <vt:lpstr>NFPL</vt:lpstr>
      <vt:lpstr>NFPL</vt:lpstr>
      <vt:lpstr>Future NFPLs</vt:lpstr>
      <vt:lpstr>IPCC 6th Assessment Report (2021)</vt:lpstr>
      <vt:lpstr>Sea level rise uncertainty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Unregulated catchments &amp; groundwater review for CRSWS</dc:title>
  <dc:creator>Christine Arrowsmith</dc:creator>
  <cp:lastModifiedBy>Christine Arrowsmith</cp:lastModifiedBy>
  <cp:revision>4</cp:revision>
  <cp:lastPrinted>2022-09-03T07:08:15Z</cp:lastPrinted>
  <dcterms:created xsi:type="dcterms:W3CDTF">2020-11-25T03:22:59Z</dcterms:created>
  <dcterms:modified xsi:type="dcterms:W3CDTF">2022-09-03T07:09:18Z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0x010100AAEB1A822580AC4D80372C56BF87706C</vt:lpwstr>
  </property>
</Properties>
</file>